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Proxima Nova"/>
      <p:regular r:id="rId69"/>
      <p:bold r:id="rId70"/>
      <p:italic r:id="rId71"/>
      <p:boldItalic r:id="rId72"/>
    </p:embeddedFont>
    <p:embeddedFont>
      <p:font typeface="Playfair Display"/>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7EC75F-6EFF-43E8-B173-B9424237AC7C}">
  <a:tblStyle styleId="{177EC75F-6EFF-43E8-B173-B9424237AC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3FB965A-F5BF-4433-8EE1-D252536282A7}" styleName="Table_1">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layfairDisplay-regular.fntdata"/><Relationship Id="rId72" Type="http://schemas.openxmlformats.org/officeDocument/2006/relationships/font" Target="fonts/ProximaNova-boldItalic.fntdata"/><Relationship Id="rId31" Type="http://schemas.openxmlformats.org/officeDocument/2006/relationships/slide" Target="slides/slide25.xml"/><Relationship Id="rId75" Type="http://schemas.openxmlformats.org/officeDocument/2006/relationships/font" Target="fonts/PlayfairDisplay-italic.fntdata"/><Relationship Id="rId30" Type="http://schemas.openxmlformats.org/officeDocument/2006/relationships/slide" Target="slides/slide24.xml"/><Relationship Id="rId74" Type="http://schemas.openxmlformats.org/officeDocument/2006/relationships/font" Target="fonts/PlayfairDisplay-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PlayfairDisplay-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f319fcd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f319fcd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ec165a090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ec165a090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9a9b5d1f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9a9b5d1f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ec165a090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ec165a090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f319fcd1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f319fcd1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ec165a090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ec165a090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ec165a090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ec165a090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f319fcd1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f319fcd1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19396c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19396c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f319fcd1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f319fcd1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ec165a09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ec165a09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f319fcd19_7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f319fcd19_7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f319fcd1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f319fcd1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319fcd1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319fcd1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f319fcd1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f319fcd1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f319fcd1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f319fcd1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f319fcd1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f319fcd1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0c382ea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0c382ea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0c382ea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0c382ea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0c382ea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0c382ea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0c382ea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0c382ea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f319fcd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f319fcd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f319fcd19_7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f319fcd19_7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f319fcd19_7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f319fcd19_7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0c382ea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0c382ea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0c382ea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0c382ea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0c382ea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0c382ea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f319fcd19_7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f319fcd19_7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0c382ead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0c382ea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0c382ead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0c382ead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0c382ead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0c382ead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0c382ead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0c382ead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f319fcd1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f319fcd1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f319fcd19_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f319fcd19_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f319fcd1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f319fcd1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f319fcd19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f319fcd19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0c382ead6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0c382ead6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f319fcd19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f319fcd19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0c382ead6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0c382ead6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f319fcd19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f319fcd19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f319fcd19_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bf319fcd19_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f319fcd19_7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f319fcd19_7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f319fcd19_7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f319fcd19_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f319fcd1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f319fcd1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f319fcd19_7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f319fcd19_7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0c382ea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0c382ea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0c382ead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0c382ead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0c382ead6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0c382ead6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0c382ead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0c382ead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c0c382ead6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c0c382ead6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0c382ead6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0c382ead6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0c382ead6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0c382ead6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0c382ead6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0c382ead6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0c382ead6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0c382ead6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f319fcd1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f319fcd1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0c382ead6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0c382ead6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0c382ead6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0c382ead6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bec165a09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bec165a09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f319fcd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f319fcd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f319fcd1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f319fcd1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f319fcd1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f319fcd1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jp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27.jp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46.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50.png"/><Relationship Id="rId7"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80.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54.jpg"/><Relationship Id="rId5" Type="http://schemas.openxmlformats.org/officeDocument/2006/relationships/image" Target="../media/image55.jpg"/><Relationship Id="rId6" Type="http://schemas.openxmlformats.org/officeDocument/2006/relationships/image" Target="../media/image56.png"/><Relationship Id="rId7" Type="http://schemas.openxmlformats.org/officeDocument/2006/relationships/image" Target="../media/image49.png"/><Relationship Id="rId8"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60.jpg"/><Relationship Id="rId5"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jp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jp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jp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jp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jp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jp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jpg"/><Relationship Id="rId4" Type="http://schemas.openxmlformats.org/officeDocument/2006/relationships/image" Target="../media/image68.png"/><Relationship Id="rId5" Type="http://schemas.openxmlformats.org/officeDocument/2006/relationships/image" Target="../media/image76.png"/><Relationship Id="rId6"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jpg"/><Relationship Id="rId4" Type="http://schemas.openxmlformats.org/officeDocument/2006/relationships/image" Target="../media/image65.png"/><Relationship Id="rId5"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jpg"/><Relationship Id="rId4" Type="http://schemas.openxmlformats.org/officeDocument/2006/relationships/image" Target="../media/image74.jpg"/><Relationship Id="rId5"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jpg"/><Relationship Id="rId4" Type="http://schemas.openxmlformats.org/officeDocument/2006/relationships/image" Target="../media/image82.png"/><Relationship Id="rId5"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77.png"/><Relationship Id="rId4"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jpg"/><Relationship Id="rId4" Type="http://schemas.openxmlformats.org/officeDocument/2006/relationships/image" Target="../media/image73.png"/><Relationship Id="rId5"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jpg"/><Relationship Id="rId4" Type="http://schemas.openxmlformats.org/officeDocument/2006/relationships/image" Target="../media/image85.png"/><Relationship Id="rId5"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jp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jpg"/><Relationship Id="rId4" Type="http://schemas.openxmlformats.org/officeDocument/2006/relationships/image" Target="../media/image84.png"/><Relationship Id="rId5"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jpg"/><Relationship Id="rId4" Type="http://schemas.openxmlformats.org/officeDocument/2006/relationships/image" Target="../media/image87.png"/><Relationship Id="rId5"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146925" y="644625"/>
            <a:ext cx="718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Proxima Nova"/>
                <a:ea typeface="Proxima Nova"/>
                <a:cs typeface="Proxima Nova"/>
                <a:sym typeface="Proxima Nova"/>
              </a:rPr>
              <a:t>FRAUD DETECTION IN HEALTHCARE INSURANCE</a:t>
            </a:r>
            <a:endParaRPr sz="2400">
              <a:latin typeface="Proxima Nova"/>
              <a:ea typeface="Proxima Nova"/>
              <a:cs typeface="Proxima Nova"/>
              <a:sym typeface="Proxima Nova"/>
            </a:endParaRPr>
          </a:p>
        </p:txBody>
      </p:sp>
      <p:sp>
        <p:nvSpPr>
          <p:cNvPr id="55" name="Google Shape;55;p13"/>
          <p:cNvSpPr txBox="1"/>
          <p:nvPr/>
        </p:nvSpPr>
        <p:spPr>
          <a:xfrm>
            <a:off x="491275" y="1646575"/>
            <a:ext cx="214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3C78D8"/>
                </a:solidFill>
                <a:latin typeface="Proxima Nova"/>
                <a:ea typeface="Proxima Nova"/>
                <a:cs typeface="Proxima Nova"/>
                <a:sym typeface="Proxima Nova"/>
              </a:rPr>
              <a:t>Team Members:</a:t>
            </a:r>
            <a:endParaRPr b="1" u="sng">
              <a:solidFill>
                <a:srgbClr val="3C78D8"/>
              </a:solidFill>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Krithikaa Madhumitha</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Lakshmi Sruthi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Monica Chandrasekar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Samyuktha Mahesh</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Surya Narayanan</a:t>
            </a:r>
            <a:endParaRPr>
              <a:latin typeface="Proxima Nova"/>
              <a:ea typeface="Proxima Nova"/>
              <a:cs typeface="Proxima Nova"/>
              <a:sym typeface="Proxima Nova"/>
            </a:endParaRPr>
          </a:p>
        </p:txBody>
      </p:sp>
      <p:sp>
        <p:nvSpPr>
          <p:cNvPr id="56" name="Google Shape;56;p13"/>
          <p:cNvSpPr txBox="1"/>
          <p:nvPr/>
        </p:nvSpPr>
        <p:spPr>
          <a:xfrm>
            <a:off x="552425" y="3449500"/>
            <a:ext cx="185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3C78D8"/>
                </a:solidFill>
                <a:latin typeface="Calibri"/>
                <a:ea typeface="Calibri"/>
                <a:cs typeface="Calibri"/>
                <a:sym typeface="Calibri"/>
              </a:rPr>
              <a:t>Guided by:</a:t>
            </a:r>
            <a:endParaRPr b="1" u="sng">
              <a:solidFill>
                <a:srgbClr val="3C78D8"/>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Mr. Animesh Tiwari</a:t>
            </a:r>
            <a:endParaRPr>
              <a:latin typeface="Calibri"/>
              <a:ea typeface="Calibri"/>
              <a:cs typeface="Calibri"/>
              <a:sym typeface="Calibri"/>
            </a:endParaRPr>
          </a:p>
        </p:txBody>
      </p:sp>
      <p:pic>
        <p:nvPicPr>
          <p:cNvPr id="57" name="Google Shape;57;p13"/>
          <p:cNvPicPr preferRelativeResize="0"/>
          <p:nvPr/>
        </p:nvPicPr>
        <p:blipFill>
          <a:blip r:embed="rId3">
            <a:alphaModFix/>
          </a:blip>
          <a:stretch>
            <a:fillRect/>
          </a:stretch>
        </p:blipFill>
        <p:spPr>
          <a:xfrm>
            <a:off x="4304125" y="1331050"/>
            <a:ext cx="2991268" cy="1670125"/>
          </a:xfrm>
          <a:prstGeom prst="rect">
            <a:avLst/>
          </a:prstGeom>
          <a:noFill/>
          <a:ln>
            <a:noFill/>
          </a:ln>
        </p:spPr>
      </p:pic>
      <p:pic>
        <p:nvPicPr>
          <p:cNvPr id="58" name="Google Shape;58;p13"/>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graphicFrame>
        <p:nvGraphicFramePr>
          <p:cNvPr id="59" name="Google Shape;59;p13"/>
          <p:cNvGraphicFramePr/>
          <p:nvPr/>
        </p:nvGraphicFramePr>
        <p:xfrm>
          <a:off x="3046275" y="3449500"/>
          <a:ext cx="3000000" cy="3000000"/>
        </p:xfrm>
        <a:graphic>
          <a:graphicData uri="http://schemas.openxmlformats.org/drawingml/2006/table">
            <a:tbl>
              <a:tblPr>
                <a:noFill/>
                <a:tableStyleId>{177EC75F-6EFF-43E8-B173-B9424237AC7C}</a:tableStyleId>
              </a:tblPr>
              <a:tblGrid>
                <a:gridCol w="739250"/>
                <a:gridCol w="382850"/>
                <a:gridCol w="3978825"/>
              </a:tblGrid>
              <a:tr h="344375">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Batch</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Course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Group</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Domain</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Chennai August 2020</a:t>
                      </a:r>
                      <a:endParaRPr sz="1200">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Post Graduate Program in Data Science and Engineering</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Group 1</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Finance &amp; Risk Analytics</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441600" y="1102363"/>
            <a:ext cx="3751450" cy="3356324"/>
          </a:xfrm>
          <a:prstGeom prst="rect">
            <a:avLst/>
          </a:prstGeom>
          <a:noFill/>
          <a:ln>
            <a:noFill/>
          </a:ln>
        </p:spPr>
      </p:pic>
      <p:pic>
        <p:nvPicPr>
          <p:cNvPr id="136" name="Google Shape;136;p22"/>
          <p:cNvPicPr preferRelativeResize="0"/>
          <p:nvPr/>
        </p:nvPicPr>
        <p:blipFill>
          <a:blip r:embed="rId4">
            <a:alphaModFix/>
          </a:blip>
          <a:stretch>
            <a:fillRect/>
          </a:stretch>
        </p:blipFill>
        <p:spPr>
          <a:xfrm>
            <a:off x="4632275" y="970676"/>
            <a:ext cx="3957925" cy="3619700"/>
          </a:xfrm>
          <a:prstGeom prst="rect">
            <a:avLst/>
          </a:prstGeom>
          <a:noFill/>
          <a:ln>
            <a:noFill/>
          </a:ln>
        </p:spPr>
      </p:pic>
      <p:sp>
        <p:nvSpPr>
          <p:cNvPr id="137" name="Google Shape;137;p22"/>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138" name="Google Shape;138;p22"/>
          <p:cNvPicPr preferRelativeResize="0"/>
          <p:nvPr/>
        </p:nvPicPr>
        <p:blipFill rotWithShape="1">
          <a:blip r:embed="rId5">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144" name="Google Shape;144;p23"/>
          <p:cNvSpPr/>
          <p:nvPr/>
        </p:nvSpPr>
        <p:spPr>
          <a:xfrm>
            <a:off x="251150" y="321475"/>
            <a:ext cx="3214800" cy="441900"/>
          </a:xfrm>
          <a:prstGeom prst="roundRect">
            <a:avLst>
              <a:gd fmla="val 16667" name="adj"/>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METHODOLOGY</a:t>
            </a:r>
            <a:endParaRPr sz="3000">
              <a:latin typeface="Proxima Nova"/>
              <a:ea typeface="Proxima Nova"/>
              <a:cs typeface="Proxima Nova"/>
              <a:sym typeface="Proxima Nova"/>
            </a:endParaRPr>
          </a:p>
        </p:txBody>
      </p:sp>
      <p:pic>
        <p:nvPicPr>
          <p:cNvPr id="145" name="Google Shape;145;p23"/>
          <p:cNvPicPr preferRelativeResize="0"/>
          <p:nvPr/>
        </p:nvPicPr>
        <p:blipFill>
          <a:blip r:embed="rId4">
            <a:alphaModFix/>
          </a:blip>
          <a:stretch>
            <a:fillRect/>
          </a:stretch>
        </p:blipFill>
        <p:spPr>
          <a:xfrm>
            <a:off x="2734200" y="819150"/>
            <a:ext cx="4158875" cy="4158875"/>
          </a:xfrm>
          <a:prstGeom prst="rect">
            <a:avLst/>
          </a:prstGeom>
          <a:noFill/>
          <a:ln>
            <a:noFill/>
          </a:ln>
        </p:spPr>
      </p:pic>
      <p:sp>
        <p:nvSpPr>
          <p:cNvPr id="146" name="Google Shape;146;p23"/>
          <p:cNvSpPr txBox="1"/>
          <p:nvPr/>
        </p:nvSpPr>
        <p:spPr>
          <a:xfrm>
            <a:off x="7363600" y="4524550"/>
            <a:ext cx="154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Fig Source: Wikipedia</a:t>
            </a:r>
            <a:endParaRPr sz="11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4503275" y="495688"/>
            <a:ext cx="4113875" cy="4152126"/>
          </a:xfrm>
          <a:prstGeom prst="rect">
            <a:avLst/>
          </a:prstGeom>
          <a:noFill/>
          <a:ln>
            <a:noFill/>
          </a:ln>
        </p:spPr>
      </p:pic>
      <p:pic>
        <p:nvPicPr>
          <p:cNvPr id="152" name="Google Shape;152;p24"/>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pic>
        <p:nvPicPr>
          <p:cNvPr id="153" name="Google Shape;153;p24"/>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154" name="Google Shape;154;p24"/>
          <p:cNvSpPr/>
          <p:nvPr/>
        </p:nvSpPr>
        <p:spPr>
          <a:xfrm>
            <a:off x="341575" y="331500"/>
            <a:ext cx="3596400" cy="441900"/>
          </a:xfrm>
          <a:prstGeom prst="roundRect">
            <a:avLst>
              <a:gd fmla="val 16667" name="adj"/>
            </a:avLst>
          </a:prstGeom>
          <a:solidFill>
            <a:srgbClr val="D9D2E9"/>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DATA DICTIONARY</a:t>
            </a:r>
            <a:endParaRPr sz="3000">
              <a:latin typeface="Proxima Nova"/>
              <a:ea typeface="Proxima Nova"/>
              <a:cs typeface="Proxima Nova"/>
              <a:sym typeface="Proxima Nova"/>
            </a:endParaRPr>
          </a:p>
        </p:txBody>
      </p:sp>
      <p:sp>
        <p:nvSpPr>
          <p:cNvPr id="155" name="Google Shape;155;p24"/>
          <p:cNvSpPr/>
          <p:nvPr/>
        </p:nvSpPr>
        <p:spPr>
          <a:xfrm>
            <a:off x="341575" y="924225"/>
            <a:ext cx="3897900" cy="3938100"/>
          </a:xfrm>
          <a:prstGeom prst="roundRect">
            <a:avLst>
              <a:gd fmla="val 16667" name="adj"/>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i="0" sz="1600" u="none" cap="none" strike="noStrike">
              <a:solidFill>
                <a:srgbClr val="000000"/>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Proxima Nova"/>
              <a:buAutoNum type="arabicPeriod"/>
            </a:pPr>
            <a:r>
              <a:rPr b="1" lang="en">
                <a:solidFill>
                  <a:schemeClr val="dk1"/>
                </a:solidFill>
                <a:latin typeface="Proxima Nova"/>
                <a:ea typeface="Proxima Nova"/>
                <a:cs typeface="Proxima Nova"/>
                <a:sym typeface="Proxima Nova"/>
              </a:rPr>
              <a:t>Inpatient Data</a:t>
            </a:r>
            <a:r>
              <a:rPr lang="en">
                <a:solidFill>
                  <a:schemeClr val="dk1"/>
                </a:solidFill>
                <a:latin typeface="Proxima Nova"/>
                <a:ea typeface="Proxima Nova"/>
                <a:cs typeface="Proxima Nova"/>
                <a:sym typeface="Proxima Nova"/>
              </a:rPr>
              <a:t> : It provides information about the claims filed for the patients who are admitted in the hospitals.</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b="1" lang="en">
                <a:solidFill>
                  <a:schemeClr val="dk1"/>
                </a:solidFill>
                <a:latin typeface="Proxima Nova"/>
                <a:ea typeface="Proxima Nova"/>
                <a:cs typeface="Proxima Nova"/>
                <a:sym typeface="Proxima Nova"/>
              </a:rPr>
              <a:t>Outpatient Data</a:t>
            </a:r>
            <a:r>
              <a:rPr lang="en">
                <a:solidFill>
                  <a:schemeClr val="dk1"/>
                </a:solidFill>
                <a:latin typeface="Proxima Nova"/>
                <a:ea typeface="Proxima Nova"/>
                <a:cs typeface="Proxima Nova"/>
                <a:sym typeface="Proxima Nova"/>
              </a:rPr>
              <a:t> : It provides information about the claims filed for the patients who visit hospitals but not admitted in the hospital.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b="1" lang="en">
                <a:solidFill>
                  <a:schemeClr val="dk1"/>
                </a:solidFill>
                <a:latin typeface="Proxima Nova"/>
                <a:ea typeface="Proxima Nova"/>
                <a:cs typeface="Proxima Nova"/>
                <a:sym typeface="Proxima Nova"/>
              </a:rPr>
              <a:t>Beneficiary Data</a:t>
            </a:r>
            <a:r>
              <a:rPr lang="en">
                <a:solidFill>
                  <a:schemeClr val="dk1"/>
                </a:solidFill>
                <a:latin typeface="Proxima Nova"/>
                <a:ea typeface="Proxima Nova"/>
                <a:cs typeface="Proxima Nova"/>
                <a:sym typeface="Proxima Nova"/>
              </a:rPr>
              <a:t> : It provides the KYC details of both inpatient and outpatient data.</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b="1" lang="en">
                <a:solidFill>
                  <a:schemeClr val="dk1"/>
                </a:solidFill>
                <a:latin typeface="Proxima Nova"/>
                <a:ea typeface="Proxima Nova"/>
                <a:cs typeface="Proxima Nova"/>
                <a:sym typeface="Proxima Nova"/>
              </a:rPr>
              <a:t>Provider Data</a:t>
            </a:r>
            <a:r>
              <a:rPr lang="en">
                <a:solidFill>
                  <a:schemeClr val="dk1"/>
                </a:solidFill>
                <a:latin typeface="Proxima Nova"/>
                <a:ea typeface="Proxima Nova"/>
                <a:cs typeface="Proxima Nova"/>
                <a:sym typeface="Proxima Nova"/>
              </a:rPr>
              <a:t> : It provides details of the Provider ID and the Potential Fraud Claim.</a:t>
            </a:r>
            <a:endParaRPr>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i="0" lang="en" sz="1300" u="none" cap="none" strike="noStrike">
                <a:solidFill>
                  <a:srgbClr val="000000"/>
                </a:solidFill>
                <a:latin typeface="Calibri"/>
                <a:ea typeface="Calibri"/>
                <a:cs typeface="Calibri"/>
                <a:sym typeface="Calibri"/>
              </a:rPr>
              <a:t> </a:t>
            </a:r>
            <a:endParaRPr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1100500" y="841937"/>
            <a:ext cx="6942995" cy="3992574"/>
          </a:xfrm>
          <a:prstGeom prst="rect">
            <a:avLst/>
          </a:prstGeom>
          <a:noFill/>
          <a:ln>
            <a:noFill/>
          </a:ln>
        </p:spPr>
      </p:pic>
      <p:sp>
        <p:nvSpPr>
          <p:cNvPr id="161" name="Google Shape;161;p25"/>
          <p:cNvSpPr/>
          <p:nvPr/>
        </p:nvSpPr>
        <p:spPr>
          <a:xfrm rot="5399729">
            <a:off x="6658096" y="2473918"/>
            <a:ext cx="3809700" cy="545700"/>
          </a:xfrm>
          <a:prstGeom prst="roundRect">
            <a:avLst>
              <a:gd fmla="val 16667" name="adj"/>
            </a:avLst>
          </a:prstGeom>
          <a:solidFill>
            <a:srgbClr val="EAD1D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Outpatient Data</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5,17,737 Rows and 27 Columns</a:t>
            </a:r>
            <a:endParaRPr b="1" sz="1800">
              <a:latin typeface="Calibri"/>
              <a:ea typeface="Calibri"/>
              <a:cs typeface="Calibri"/>
              <a:sym typeface="Calibri"/>
            </a:endParaRPr>
          </a:p>
        </p:txBody>
      </p:sp>
      <p:pic>
        <p:nvPicPr>
          <p:cNvPr id="162" name="Google Shape;162;p25"/>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163" name="Google Shape;163;p25"/>
          <p:cNvSpPr/>
          <p:nvPr/>
        </p:nvSpPr>
        <p:spPr>
          <a:xfrm>
            <a:off x="130600" y="291325"/>
            <a:ext cx="3596400" cy="441900"/>
          </a:xfrm>
          <a:prstGeom prst="roundRect">
            <a:avLst>
              <a:gd fmla="val 16667" name="adj"/>
            </a:avLst>
          </a:prstGeom>
          <a:solidFill>
            <a:srgbClr val="D9D2E9"/>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DATA DICTIONARY</a:t>
            </a:r>
            <a:endParaRPr sz="3000">
              <a:latin typeface="Proxima Nova"/>
              <a:ea typeface="Proxima Nova"/>
              <a:cs typeface="Proxima Nova"/>
              <a:sym typeface="Proxima Nova"/>
            </a:endParaRPr>
          </a:p>
        </p:txBody>
      </p:sp>
      <p:sp>
        <p:nvSpPr>
          <p:cNvPr id="164" name="Google Shape;164;p25"/>
          <p:cNvSpPr/>
          <p:nvPr/>
        </p:nvSpPr>
        <p:spPr>
          <a:xfrm rot="-5400000">
            <a:off x="-1115075" y="2567913"/>
            <a:ext cx="3596400" cy="540600"/>
          </a:xfrm>
          <a:prstGeom prst="roundRect">
            <a:avLst>
              <a:gd fmla="val 16667" name="adj"/>
            </a:avLst>
          </a:prstGeom>
          <a:solidFill>
            <a:srgbClr val="EAD1D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Inpatient Data</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40,474 Rows and 30 Columns</a:t>
            </a:r>
            <a:endParaRPr b="1"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p:nvPr/>
        </p:nvSpPr>
        <p:spPr>
          <a:xfrm>
            <a:off x="3907850" y="291325"/>
            <a:ext cx="3399300" cy="547500"/>
          </a:xfrm>
          <a:prstGeom prst="roundRect">
            <a:avLst>
              <a:gd fmla="val 16667" name="adj"/>
            </a:avLst>
          </a:prstGeom>
          <a:solidFill>
            <a:srgbClr val="EAD1D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Beneficiary</a:t>
            </a:r>
            <a:r>
              <a:rPr b="1" lang="en" sz="1800">
                <a:latin typeface="Calibri"/>
                <a:ea typeface="Calibri"/>
                <a:cs typeface="Calibri"/>
                <a:sym typeface="Calibri"/>
              </a:rPr>
              <a:t> Data</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5,17,737 Rows and 27 Columns</a:t>
            </a:r>
            <a:endParaRPr b="1" sz="1800">
              <a:latin typeface="Calibri"/>
              <a:ea typeface="Calibri"/>
              <a:cs typeface="Calibri"/>
              <a:sym typeface="Calibri"/>
            </a:endParaRPr>
          </a:p>
        </p:txBody>
      </p:sp>
      <p:pic>
        <p:nvPicPr>
          <p:cNvPr id="170" name="Google Shape;170;p26"/>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171" name="Google Shape;171;p26"/>
          <p:cNvSpPr/>
          <p:nvPr/>
        </p:nvSpPr>
        <p:spPr>
          <a:xfrm>
            <a:off x="130600" y="291325"/>
            <a:ext cx="3596400" cy="441900"/>
          </a:xfrm>
          <a:prstGeom prst="roundRect">
            <a:avLst>
              <a:gd fmla="val 16667" name="adj"/>
            </a:avLst>
          </a:prstGeom>
          <a:solidFill>
            <a:srgbClr val="D9D2E9"/>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DATA DICTIONARY</a:t>
            </a:r>
            <a:endParaRPr sz="3000">
              <a:latin typeface="Proxima Nova"/>
              <a:ea typeface="Proxima Nova"/>
              <a:cs typeface="Proxima Nova"/>
              <a:sym typeface="Proxima Nova"/>
            </a:endParaRPr>
          </a:p>
        </p:txBody>
      </p:sp>
      <p:pic>
        <p:nvPicPr>
          <p:cNvPr id="172" name="Google Shape;172;p26"/>
          <p:cNvPicPr preferRelativeResize="0"/>
          <p:nvPr/>
        </p:nvPicPr>
        <p:blipFill rotWithShape="1">
          <a:blip r:embed="rId4">
            <a:alphaModFix/>
          </a:blip>
          <a:srcRect b="4107" l="2708" r="915" t="1889"/>
          <a:stretch/>
        </p:blipFill>
        <p:spPr>
          <a:xfrm>
            <a:off x="391800" y="954350"/>
            <a:ext cx="8518899" cy="341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p:nvPr/>
        </p:nvSpPr>
        <p:spPr>
          <a:xfrm>
            <a:off x="4229325" y="226825"/>
            <a:ext cx="3144300" cy="591000"/>
          </a:xfrm>
          <a:prstGeom prst="roundRect">
            <a:avLst>
              <a:gd fmla="val 16667" name="adj"/>
            </a:avLst>
          </a:prstGeom>
          <a:solidFill>
            <a:srgbClr val="EAD1D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Provider Data</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n" sz="1800">
                <a:latin typeface="Calibri"/>
                <a:ea typeface="Calibri"/>
                <a:cs typeface="Calibri"/>
                <a:sym typeface="Calibri"/>
              </a:rPr>
              <a:t>5410 Rows and 2 Columns</a:t>
            </a:r>
            <a:endParaRPr b="1" sz="1800">
              <a:latin typeface="Calibri"/>
              <a:ea typeface="Calibri"/>
              <a:cs typeface="Calibri"/>
              <a:sym typeface="Calibri"/>
            </a:endParaRPr>
          </a:p>
        </p:txBody>
      </p:sp>
      <p:sp>
        <p:nvSpPr>
          <p:cNvPr id="178" name="Google Shape;178;p27"/>
          <p:cNvSpPr/>
          <p:nvPr/>
        </p:nvSpPr>
        <p:spPr>
          <a:xfrm>
            <a:off x="529400" y="2735950"/>
            <a:ext cx="4246800" cy="2327100"/>
          </a:xfrm>
          <a:prstGeom prst="roundRect">
            <a:avLst>
              <a:gd fmla="val 16667" name="adj"/>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rtl="0" algn="just">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457200" lvl="0" marL="0" rtl="0" algn="just">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To predict the Potential Fraud, the target variable is identified as Potential Fraud (found in the Provider data). It is a binary classification problem where the output will be 1 if it is a counterfeited claim.</a:t>
            </a:r>
            <a:endParaRPr>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The probabilistic outputs are essential to calculate as they may help determine the chances of getting fraud.</a:t>
            </a:r>
            <a:endParaRPr i="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179" name="Google Shape;179;p27"/>
          <p:cNvPicPr preferRelativeResize="0"/>
          <p:nvPr/>
        </p:nvPicPr>
        <p:blipFill rotWithShape="1">
          <a:blip r:embed="rId3">
            <a:alphaModFix/>
          </a:blip>
          <a:srcRect b="11173" l="0" r="0" t="6304"/>
          <a:stretch/>
        </p:blipFill>
        <p:spPr>
          <a:xfrm>
            <a:off x="529400" y="1004951"/>
            <a:ext cx="7728325" cy="959475"/>
          </a:xfrm>
          <a:prstGeom prst="rect">
            <a:avLst/>
          </a:prstGeom>
          <a:noFill/>
          <a:ln>
            <a:noFill/>
          </a:ln>
        </p:spPr>
      </p:pic>
      <p:pic>
        <p:nvPicPr>
          <p:cNvPr id="180" name="Google Shape;180;p27"/>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181" name="Google Shape;181;p27"/>
          <p:cNvSpPr/>
          <p:nvPr/>
        </p:nvSpPr>
        <p:spPr>
          <a:xfrm>
            <a:off x="406900" y="301375"/>
            <a:ext cx="3596400" cy="441900"/>
          </a:xfrm>
          <a:prstGeom prst="roundRect">
            <a:avLst>
              <a:gd fmla="val 16667" name="adj"/>
            </a:avLst>
          </a:prstGeom>
          <a:solidFill>
            <a:srgbClr val="D9D2E9"/>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DATA DICTIONARY</a:t>
            </a:r>
            <a:endParaRPr sz="3000">
              <a:latin typeface="Proxima Nova"/>
              <a:ea typeface="Proxima Nova"/>
              <a:cs typeface="Proxima Nova"/>
              <a:sym typeface="Proxima Nova"/>
            </a:endParaRPr>
          </a:p>
        </p:txBody>
      </p:sp>
      <p:sp>
        <p:nvSpPr>
          <p:cNvPr id="182" name="Google Shape;182;p27"/>
          <p:cNvSpPr/>
          <p:nvPr/>
        </p:nvSpPr>
        <p:spPr>
          <a:xfrm>
            <a:off x="4892000" y="2167350"/>
            <a:ext cx="4018800" cy="441900"/>
          </a:xfrm>
          <a:prstGeom prst="roundRect">
            <a:avLst>
              <a:gd fmla="val 16667" name="adj"/>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Proxima Nova"/>
                <a:ea typeface="Proxima Nova"/>
                <a:cs typeface="Proxima Nova"/>
                <a:sym typeface="Proxima Nova"/>
              </a:rPr>
              <a:t>PROBLEM STATEMENT</a:t>
            </a:r>
            <a:endParaRPr sz="2300">
              <a:latin typeface="Proxima Nova"/>
              <a:ea typeface="Proxima Nova"/>
              <a:cs typeface="Proxima Nova"/>
              <a:sym typeface="Proxima Nova"/>
            </a:endParaRPr>
          </a:p>
        </p:txBody>
      </p:sp>
      <p:sp>
        <p:nvSpPr>
          <p:cNvPr id="183" name="Google Shape;183;p27"/>
          <p:cNvSpPr/>
          <p:nvPr/>
        </p:nvSpPr>
        <p:spPr>
          <a:xfrm>
            <a:off x="5103200" y="2735975"/>
            <a:ext cx="3596400" cy="1657500"/>
          </a:xfrm>
          <a:prstGeom prst="roundRect">
            <a:avLst>
              <a:gd fmla="val 16667" name="adj"/>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rtl="0" algn="just">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goal of the project is to predict the potential fraudulent providers based on the claims filed by them, thereby saving enormous amounts of money from frauds which would aid those who are in real need.</a:t>
            </a:r>
            <a:endParaRPr i="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Verdana"/>
                <a:ea typeface="Verdana"/>
                <a:cs typeface="Verdana"/>
                <a:sym typeface="Verdana"/>
              </a:rPr>
              <a:t>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4" name="Google Shape;184;p27"/>
          <p:cNvSpPr/>
          <p:nvPr/>
        </p:nvSpPr>
        <p:spPr>
          <a:xfrm>
            <a:off x="406900" y="2167338"/>
            <a:ext cx="4246800" cy="441900"/>
          </a:xfrm>
          <a:prstGeom prst="roundRect">
            <a:avLst>
              <a:gd fmla="val 16667" name="adj"/>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Proxima Nova"/>
                <a:ea typeface="Proxima Nova"/>
                <a:cs typeface="Proxima Nova"/>
                <a:sym typeface="Proxima Nova"/>
              </a:rPr>
              <a:t>INFERENCE FROM DATASET</a:t>
            </a:r>
            <a:endParaRPr sz="2300">
              <a:latin typeface="Proxima Nova"/>
              <a:ea typeface="Proxima Nova"/>
              <a:cs typeface="Proxima Nova"/>
              <a:sym typeface="Proxima Nova"/>
            </a:endParaRPr>
          </a:p>
        </p:txBody>
      </p:sp>
      <p:sp>
        <p:nvSpPr>
          <p:cNvPr id="185" name="Google Shape;185;p27"/>
          <p:cNvSpPr/>
          <p:nvPr/>
        </p:nvSpPr>
        <p:spPr>
          <a:xfrm>
            <a:off x="5324325" y="4570875"/>
            <a:ext cx="2270400" cy="441900"/>
          </a:xfrm>
          <a:prstGeom prst="wave">
            <a:avLst>
              <a:gd fmla="val 12500" name="adj1"/>
              <a:gd fmla="val 0" name="adj2"/>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3,12,59,816 Data Points</a:t>
            </a:r>
            <a:endParaRPr b="1">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191" name="Google Shape;191;p28"/>
          <p:cNvSpPr/>
          <p:nvPr/>
        </p:nvSpPr>
        <p:spPr>
          <a:xfrm>
            <a:off x="341575" y="331500"/>
            <a:ext cx="4631100" cy="441900"/>
          </a:xfrm>
          <a:prstGeom prst="roundRect">
            <a:avLst>
              <a:gd fmla="val 16667" name="adj"/>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FEATURE ENGINEERING</a:t>
            </a:r>
            <a:endParaRPr sz="3000">
              <a:latin typeface="Proxima Nova"/>
              <a:ea typeface="Proxima Nova"/>
              <a:cs typeface="Proxima Nova"/>
              <a:sym typeface="Proxima Nova"/>
            </a:endParaRPr>
          </a:p>
        </p:txBody>
      </p:sp>
      <p:pic>
        <p:nvPicPr>
          <p:cNvPr id="192" name="Google Shape;192;p28"/>
          <p:cNvPicPr preferRelativeResize="0"/>
          <p:nvPr/>
        </p:nvPicPr>
        <p:blipFill rotWithShape="1">
          <a:blip r:embed="rId4">
            <a:alphaModFix/>
          </a:blip>
          <a:srcRect b="2676" l="2163" r="2087" t="0"/>
          <a:stretch/>
        </p:blipFill>
        <p:spPr>
          <a:xfrm>
            <a:off x="522400" y="875575"/>
            <a:ext cx="7032126" cy="3956500"/>
          </a:xfrm>
          <a:prstGeom prst="rect">
            <a:avLst/>
          </a:prstGeom>
          <a:noFill/>
          <a:ln>
            <a:noFill/>
          </a:ln>
        </p:spPr>
      </p:pic>
      <p:sp>
        <p:nvSpPr>
          <p:cNvPr id="193" name="Google Shape;193;p28"/>
          <p:cNvSpPr/>
          <p:nvPr/>
        </p:nvSpPr>
        <p:spPr>
          <a:xfrm>
            <a:off x="6811150" y="4570900"/>
            <a:ext cx="2270400" cy="441900"/>
          </a:xfrm>
          <a:prstGeom prst="wave">
            <a:avLst>
              <a:gd fmla="val 12500" name="adj1"/>
              <a:gd fmla="val 0" name="adj2"/>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3,46,09,082</a:t>
            </a:r>
            <a:r>
              <a:rPr b="1" lang="en">
                <a:latin typeface="Proxima Nova"/>
                <a:ea typeface="Proxima Nova"/>
                <a:cs typeface="Proxima Nova"/>
                <a:sym typeface="Proxima Nova"/>
              </a:rPr>
              <a:t> Data Points</a:t>
            </a:r>
            <a:endParaRPr b="1">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9"/>
          <p:cNvPicPr preferRelativeResize="0"/>
          <p:nvPr/>
        </p:nvPicPr>
        <p:blipFill>
          <a:blip r:embed="rId3">
            <a:alphaModFix/>
          </a:blip>
          <a:stretch>
            <a:fillRect/>
          </a:stretch>
        </p:blipFill>
        <p:spPr>
          <a:xfrm>
            <a:off x="988950" y="1363750"/>
            <a:ext cx="6746401" cy="3277450"/>
          </a:xfrm>
          <a:prstGeom prst="rect">
            <a:avLst/>
          </a:prstGeom>
          <a:noFill/>
          <a:ln>
            <a:noFill/>
          </a:ln>
        </p:spPr>
      </p:pic>
      <p:pic>
        <p:nvPicPr>
          <p:cNvPr id="199" name="Google Shape;199;p29"/>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00" name="Google Shape;200;p29"/>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01" name="Google Shape;201;p29"/>
          <p:cNvSpPr/>
          <p:nvPr/>
        </p:nvSpPr>
        <p:spPr>
          <a:xfrm>
            <a:off x="2106950" y="723775"/>
            <a:ext cx="4440300" cy="391200"/>
          </a:xfrm>
          <a:prstGeom prst="roundRect">
            <a:avLst>
              <a:gd fmla="val 16667" name="adj"/>
            </a:avLst>
          </a:prstGeom>
          <a:solidFill>
            <a:srgbClr val="D9D2E9"/>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Distribution of Target Variable</a:t>
            </a:r>
            <a:endParaRPr b="1" sz="20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472125" y="1587725"/>
            <a:ext cx="8210000" cy="3220300"/>
          </a:xfrm>
          <a:prstGeom prst="rect">
            <a:avLst/>
          </a:prstGeom>
          <a:noFill/>
          <a:ln>
            <a:noFill/>
          </a:ln>
        </p:spPr>
      </p:pic>
      <p:pic>
        <p:nvPicPr>
          <p:cNvPr id="207" name="Google Shape;207;p30"/>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08" name="Google Shape;208;p30"/>
          <p:cNvSpPr/>
          <p:nvPr/>
        </p:nvSpPr>
        <p:spPr>
          <a:xfrm>
            <a:off x="1095000" y="894550"/>
            <a:ext cx="25518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Top 10 BeneID</a:t>
            </a:r>
            <a:endParaRPr b="1" sz="2000">
              <a:solidFill>
                <a:schemeClr val="dk1"/>
              </a:solidFill>
              <a:latin typeface="Proxima Nova"/>
              <a:ea typeface="Proxima Nova"/>
              <a:cs typeface="Proxima Nova"/>
              <a:sym typeface="Proxima Nova"/>
            </a:endParaRPr>
          </a:p>
        </p:txBody>
      </p:sp>
      <p:sp>
        <p:nvSpPr>
          <p:cNvPr id="209" name="Google Shape;209;p30"/>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10" name="Google Shape;210;p30"/>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p:nvPr/>
        </p:nvSpPr>
        <p:spPr>
          <a:xfrm>
            <a:off x="1095000" y="894550"/>
            <a:ext cx="44403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Top 10 Attending Physicians</a:t>
            </a:r>
            <a:endParaRPr b="1" sz="2000">
              <a:solidFill>
                <a:schemeClr val="dk1"/>
              </a:solidFill>
              <a:latin typeface="Proxima Nova"/>
              <a:ea typeface="Proxima Nova"/>
              <a:cs typeface="Proxima Nova"/>
              <a:sym typeface="Proxima Nova"/>
            </a:endParaRPr>
          </a:p>
        </p:txBody>
      </p:sp>
      <p:sp>
        <p:nvSpPr>
          <p:cNvPr id="216" name="Google Shape;216;p31"/>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pic>
        <p:nvPicPr>
          <p:cNvPr id="217" name="Google Shape;217;p31"/>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218" name="Google Shape;218;p31"/>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pic>
        <p:nvPicPr>
          <p:cNvPr id="219" name="Google Shape;219;p31"/>
          <p:cNvPicPr preferRelativeResize="0"/>
          <p:nvPr/>
        </p:nvPicPr>
        <p:blipFill>
          <a:blip r:embed="rId4">
            <a:alphaModFix/>
          </a:blip>
          <a:stretch>
            <a:fillRect/>
          </a:stretch>
        </p:blipFill>
        <p:spPr>
          <a:xfrm>
            <a:off x="834500" y="1452325"/>
            <a:ext cx="7475001" cy="334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65" name="Google Shape;65;p14"/>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sp>
        <p:nvSpPr>
          <p:cNvPr id="66" name="Google Shape;66;p14"/>
          <p:cNvSpPr/>
          <p:nvPr/>
        </p:nvSpPr>
        <p:spPr>
          <a:xfrm>
            <a:off x="251150" y="1019121"/>
            <a:ext cx="7783800" cy="8661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Healthcare industry primarily focuses on the maintenance and progression of health which involves the diagnosis, treatment and prevention of diseases in humans. </a:t>
            </a:r>
            <a:r>
              <a:rPr lang="en">
                <a:solidFill>
                  <a:schemeClr val="dk1"/>
                </a:solidFill>
                <a:latin typeface="Proxima Nova"/>
                <a:ea typeface="Proxima Nova"/>
                <a:cs typeface="Proxima Nova"/>
                <a:sym typeface="Proxima Nova"/>
              </a:rPr>
              <a:t>Every country has its unique healthcare system.</a:t>
            </a:r>
            <a:endParaRPr i="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Verdana"/>
                <a:ea typeface="Verdana"/>
                <a:cs typeface="Verdana"/>
                <a:sym typeface="Verdana"/>
              </a:rPr>
              <a:t>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67" name="Google Shape;67;p14"/>
          <p:cNvPicPr preferRelativeResize="0"/>
          <p:nvPr/>
        </p:nvPicPr>
        <p:blipFill>
          <a:blip r:embed="rId4">
            <a:alphaModFix/>
          </a:blip>
          <a:stretch>
            <a:fillRect/>
          </a:stretch>
        </p:blipFill>
        <p:spPr>
          <a:xfrm>
            <a:off x="401825" y="2362000"/>
            <a:ext cx="2895250" cy="2353950"/>
          </a:xfrm>
          <a:prstGeom prst="rect">
            <a:avLst/>
          </a:prstGeom>
          <a:noFill/>
          <a:ln>
            <a:noFill/>
          </a:ln>
        </p:spPr>
      </p:pic>
      <p:sp>
        <p:nvSpPr>
          <p:cNvPr id="68" name="Google Shape;68;p14"/>
          <p:cNvSpPr/>
          <p:nvPr/>
        </p:nvSpPr>
        <p:spPr>
          <a:xfrm>
            <a:off x="3847550" y="2869275"/>
            <a:ext cx="4418400" cy="17097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 country's healthcare quality is measured on the following criteria:</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Expenditure</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Quality</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Availability</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Population's Health</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AutoNum type="arabicPeriod"/>
            </a:pPr>
            <a:r>
              <a:rPr lang="en">
                <a:solidFill>
                  <a:schemeClr val="dk1"/>
                </a:solidFill>
                <a:latin typeface="Proxima Nova"/>
                <a:ea typeface="Proxima Nova"/>
                <a:cs typeface="Proxima Nova"/>
                <a:sym typeface="Proxima Nova"/>
              </a:rPr>
              <a:t>Upfront Cost</a:t>
            </a:r>
            <a:r>
              <a:rPr lang="en">
                <a:solidFill>
                  <a:schemeClr val="dk1"/>
                </a:solidFill>
              </a:rPr>
              <a:t> </a:t>
            </a:r>
            <a:endParaRPr sz="1200">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i="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Verdana"/>
                <a:ea typeface="Verdana"/>
                <a:cs typeface="Verdana"/>
                <a:sym typeface="Verdana"/>
              </a:rPr>
              <a:t>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p:nvPr/>
        </p:nvSpPr>
        <p:spPr>
          <a:xfrm>
            <a:off x="1095000" y="894550"/>
            <a:ext cx="44403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Top 10 Claim DiagnosisCode_1</a:t>
            </a:r>
            <a:endParaRPr b="1" sz="2000">
              <a:solidFill>
                <a:schemeClr val="dk1"/>
              </a:solidFill>
              <a:latin typeface="Proxima Nova"/>
              <a:ea typeface="Proxima Nova"/>
              <a:cs typeface="Proxima Nova"/>
              <a:sym typeface="Proxima Nova"/>
            </a:endParaRPr>
          </a:p>
        </p:txBody>
      </p:sp>
      <p:pic>
        <p:nvPicPr>
          <p:cNvPr id="225" name="Google Shape;225;p32"/>
          <p:cNvPicPr preferRelativeResize="0"/>
          <p:nvPr/>
        </p:nvPicPr>
        <p:blipFill>
          <a:blip r:embed="rId3">
            <a:alphaModFix/>
          </a:blip>
          <a:stretch>
            <a:fillRect/>
          </a:stretch>
        </p:blipFill>
        <p:spPr>
          <a:xfrm>
            <a:off x="683125" y="1627750"/>
            <a:ext cx="8117925" cy="3196600"/>
          </a:xfrm>
          <a:prstGeom prst="rect">
            <a:avLst/>
          </a:prstGeom>
          <a:noFill/>
          <a:ln>
            <a:noFill/>
          </a:ln>
        </p:spPr>
      </p:pic>
      <p:sp>
        <p:nvSpPr>
          <p:cNvPr id="226" name="Google Shape;226;p32"/>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pic>
        <p:nvPicPr>
          <p:cNvPr id="227" name="Google Shape;227;p32"/>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28" name="Google Shape;228;p32"/>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3"/>
          <p:cNvPicPr preferRelativeResize="0"/>
          <p:nvPr/>
        </p:nvPicPr>
        <p:blipFill>
          <a:blip r:embed="rId3">
            <a:alphaModFix/>
          </a:blip>
          <a:stretch>
            <a:fillRect/>
          </a:stretch>
        </p:blipFill>
        <p:spPr>
          <a:xfrm>
            <a:off x="315725" y="1665850"/>
            <a:ext cx="8524249" cy="3267175"/>
          </a:xfrm>
          <a:prstGeom prst="rect">
            <a:avLst/>
          </a:prstGeom>
          <a:noFill/>
          <a:ln>
            <a:noFill/>
          </a:ln>
        </p:spPr>
      </p:pic>
      <p:pic>
        <p:nvPicPr>
          <p:cNvPr id="234" name="Google Shape;234;p33"/>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35" name="Google Shape;235;p33"/>
          <p:cNvSpPr/>
          <p:nvPr/>
        </p:nvSpPr>
        <p:spPr>
          <a:xfrm>
            <a:off x="1095000" y="894550"/>
            <a:ext cx="44403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Top 10 Claim DiagnosisCode_2</a:t>
            </a:r>
            <a:endParaRPr b="1" sz="2000">
              <a:solidFill>
                <a:schemeClr val="dk1"/>
              </a:solidFill>
              <a:latin typeface="Proxima Nova"/>
              <a:ea typeface="Proxima Nova"/>
              <a:cs typeface="Proxima Nova"/>
              <a:sym typeface="Proxima Nova"/>
            </a:endParaRPr>
          </a:p>
        </p:txBody>
      </p:sp>
      <p:sp>
        <p:nvSpPr>
          <p:cNvPr id="236" name="Google Shape;236;p33"/>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37" name="Google Shape;237;p33"/>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4"/>
          <p:cNvPicPr preferRelativeResize="0"/>
          <p:nvPr/>
        </p:nvPicPr>
        <p:blipFill>
          <a:blip r:embed="rId3">
            <a:alphaModFix/>
          </a:blip>
          <a:stretch>
            <a:fillRect/>
          </a:stretch>
        </p:blipFill>
        <p:spPr>
          <a:xfrm>
            <a:off x="216100" y="1674725"/>
            <a:ext cx="8711800" cy="3195000"/>
          </a:xfrm>
          <a:prstGeom prst="rect">
            <a:avLst/>
          </a:prstGeom>
          <a:noFill/>
          <a:ln>
            <a:noFill/>
          </a:ln>
        </p:spPr>
      </p:pic>
      <p:pic>
        <p:nvPicPr>
          <p:cNvPr id="243" name="Google Shape;243;p34"/>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44" name="Google Shape;244;p34"/>
          <p:cNvSpPr/>
          <p:nvPr/>
        </p:nvSpPr>
        <p:spPr>
          <a:xfrm>
            <a:off x="1155275" y="1028463"/>
            <a:ext cx="25518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Top 10 Provider</a:t>
            </a:r>
            <a:endParaRPr b="1" sz="2000">
              <a:solidFill>
                <a:schemeClr val="dk1"/>
              </a:solidFill>
              <a:latin typeface="Proxima Nova"/>
              <a:ea typeface="Proxima Nova"/>
              <a:cs typeface="Proxima Nova"/>
              <a:sym typeface="Proxima Nova"/>
            </a:endParaRPr>
          </a:p>
        </p:txBody>
      </p:sp>
      <p:sp>
        <p:nvSpPr>
          <p:cNvPr id="245" name="Google Shape;245;p34"/>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46" name="Google Shape;246;p34"/>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5"/>
          <p:cNvPicPr preferRelativeResize="0"/>
          <p:nvPr/>
        </p:nvPicPr>
        <p:blipFill>
          <a:blip r:embed="rId3">
            <a:alphaModFix/>
          </a:blip>
          <a:stretch>
            <a:fillRect/>
          </a:stretch>
        </p:blipFill>
        <p:spPr>
          <a:xfrm>
            <a:off x="612800" y="1870525"/>
            <a:ext cx="8086950" cy="2801150"/>
          </a:xfrm>
          <a:prstGeom prst="rect">
            <a:avLst/>
          </a:prstGeom>
          <a:noFill/>
          <a:ln>
            <a:noFill/>
          </a:ln>
        </p:spPr>
      </p:pic>
      <p:pic>
        <p:nvPicPr>
          <p:cNvPr id="252" name="Google Shape;252;p35"/>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53" name="Google Shape;253;p35"/>
          <p:cNvSpPr/>
          <p:nvPr/>
        </p:nvSpPr>
        <p:spPr>
          <a:xfrm>
            <a:off x="1125125" y="1126363"/>
            <a:ext cx="36870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InsClaimAmtReimbursed</a:t>
            </a:r>
            <a:endParaRPr b="1" sz="2000">
              <a:solidFill>
                <a:schemeClr val="dk1"/>
              </a:solidFill>
              <a:latin typeface="Proxima Nova"/>
              <a:ea typeface="Proxima Nova"/>
              <a:cs typeface="Proxima Nova"/>
              <a:sym typeface="Proxima Nova"/>
            </a:endParaRPr>
          </a:p>
        </p:txBody>
      </p:sp>
      <p:sp>
        <p:nvSpPr>
          <p:cNvPr id="254" name="Google Shape;254;p35"/>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55" name="Google Shape;255;p35"/>
          <p:cNvSpPr/>
          <p:nvPr/>
        </p:nvSpPr>
        <p:spPr>
          <a:xfrm>
            <a:off x="6183500" y="874150"/>
            <a:ext cx="2406600" cy="432000"/>
          </a:xfrm>
          <a:prstGeom prst="roundRect">
            <a:avLst>
              <a:gd fmla="val 16667" name="adj"/>
            </a:avLst>
          </a:prstGeom>
          <a:solidFill>
            <a:srgbClr val="D0E0E3"/>
          </a:solid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Univariate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6"/>
          <p:cNvPicPr preferRelativeResize="0"/>
          <p:nvPr/>
        </p:nvPicPr>
        <p:blipFill rotWithShape="1">
          <a:blip r:embed="rId3">
            <a:alphaModFix/>
          </a:blip>
          <a:srcRect b="5608" l="0" r="0" t="7298"/>
          <a:stretch/>
        </p:blipFill>
        <p:spPr>
          <a:xfrm>
            <a:off x="342025" y="1704650"/>
            <a:ext cx="8458500" cy="3294150"/>
          </a:xfrm>
          <a:prstGeom prst="rect">
            <a:avLst/>
          </a:prstGeom>
          <a:noFill/>
          <a:ln>
            <a:noFill/>
          </a:ln>
        </p:spPr>
      </p:pic>
      <p:pic>
        <p:nvPicPr>
          <p:cNvPr id="261" name="Google Shape;261;p36"/>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62" name="Google Shape;262;p36"/>
          <p:cNvSpPr/>
          <p:nvPr/>
        </p:nvSpPr>
        <p:spPr>
          <a:xfrm>
            <a:off x="1125125" y="1126375"/>
            <a:ext cx="41691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Top Beneficiary for each provider</a:t>
            </a:r>
            <a:endParaRPr b="1" sz="2000">
              <a:solidFill>
                <a:schemeClr val="dk1"/>
              </a:solidFill>
              <a:latin typeface="Proxima Nova"/>
              <a:ea typeface="Proxima Nova"/>
              <a:cs typeface="Proxima Nova"/>
              <a:sym typeface="Proxima Nova"/>
            </a:endParaRPr>
          </a:p>
        </p:txBody>
      </p:sp>
      <p:sp>
        <p:nvSpPr>
          <p:cNvPr id="263" name="Google Shape;263;p36"/>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64" name="Google Shape;264;p36"/>
          <p:cNvSpPr/>
          <p:nvPr/>
        </p:nvSpPr>
        <p:spPr>
          <a:xfrm>
            <a:off x="6183500" y="8741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a:t>
            </a:r>
            <a:r>
              <a:rPr lang="en" sz="1900">
                <a:latin typeface="Proxima Nova"/>
                <a:ea typeface="Proxima Nova"/>
                <a:cs typeface="Proxima Nova"/>
                <a:sym typeface="Proxima Nova"/>
              </a:rPr>
              <a:t>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7"/>
          <p:cNvPicPr preferRelativeResize="0"/>
          <p:nvPr/>
        </p:nvPicPr>
        <p:blipFill>
          <a:blip r:embed="rId3">
            <a:alphaModFix/>
          </a:blip>
          <a:stretch>
            <a:fillRect/>
          </a:stretch>
        </p:blipFill>
        <p:spPr>
          <a:xfrm>
            <a:off x="472125" y="1717800"/>
            <a:ext cx="8104750" cy="3086100"/>
          </a:xfrm>
          <a:prstGeom prst="rect">
            <a:avLst/>
          </a:prstGeom>
          <a:noFill/>
          <a:ln>
            <a:noFill/>
          </a:ln>
        </p:spPr>
      </p:pic>
      <p:pic>
        <p:nvPicPr>
          <p:cNvPr id="270" name="Google Shape;270;p37"/>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
        <p:nvSpPr>
          <p:cNvPr id="271" name="Google Shape;271;p37"/>
          <p:cNvSpPr/>
          <p:nvPr/>
        </p:nvSpPr>
        <p:spPr>
          <a:xfrm>
            <a:off x="1559550" y="1249125"/>
            <a:ext cx="57162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Top Fraudulent  Provider for Each Beneficiary</a:t>
            </a:r>
            <a:endParaRPr b="1" sz="2000">
              <a:solidFill>
                <a:schemeClr val="dk1"/>
              </a:solidFill>
              <a:latin typeface="Proxima Nova"/>
              <a:ea typeface="Proxima Nova"/>
              <a:cs typeface="Proxima Nova"/>
              <a:sym typeface="Proxima Nova"/>
            </a:endParaRPr>
          </a:p>
        </p:txBody>
      </p:sp>
      <p:sp>
        <p:nvSpPr>
          <p:cNvPr id="272" name="Google Shape;272;p37"/>
          <p:cNvSpPr/>
          <p:nvPr/>
        </p:nvSpPr>
        <p:spPr>
          <a:xfrm>
            <a:off x="655450" y="5748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73" name="Google Shape;273;p37"/>
          <p:cNvSpPr/>
          <p:nvPr/>
        </p:nvSpPr>
        <p:spPr>
          <a:xfrm>
            <a:off x="6125700" y="6352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Bivariate Analysis</a:t>
            </a:r>
            <a:endParaRPr i="0" sz="1900" u="none" cap="none" strike="noStrike">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8"/>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279" name="Google Shape;279;p38"/>
          <p:cNvSpPr/>
          <p:nvPr/>
        </p:nvSpPr>
        <p:spPr>
          <a:xfrm>
            <a:off x="2554100" y="927675"/>
            <a:ext cx="30123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State Vs Potential Fraud</a:t>
            </a:r>
            <a:endParaRPr b="1" sz="2000">
              <a:solidFill>
                <a:schemeClr val="dk1"/>
              </a:solidFill>
              <a:latin typeface="Proxima Nova"/>
              <a:ea typeface="Proxima Nova"/>
              <a:cs typeface="Proxima Nova"/>
              <a:sym typeface="Proxima Nova"/>
            </a:endParaRPr>
          </a:p>
        </p:txBody>
      </p:sp>
      <p:sp>
        <p:nvSpPr>
          <p:cNvPr id="280" name="Google Shape;280;p38"/>
          <p:cNvSpPr/>
          <p:nvPr/>
        </p:nvSpPr>
        <p:spPr>
          <a:xfrm>
            <a:off x="655450" y="5748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81" name="Google Shape;281;p38"/>
          <p:cNvSpPr/>
          <p:nvPr/>
        </p:nvSpPr>
        <p:spPr>
          <a:xfrm>
            <a:off x="6125700" y="6352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Bivariate Analysis</a:t>
            </a:r>
            <a:endParaRPr i="0" sz="1900" u="none" cap="none" strike="noStrike">
              <a:latin typeface="Proxima Nova"/>
              <a:ea typeface="Proxima Nova"/>
              <a:cs typeface="Proxima Nova"/>
              <a:sym typeface="Proxima Nova"/>
            </a:endParaRPr>
          </a:p>
        </p:txBody>
      </p:sp>
      <p:pic>
        <p:nvPicPr>
          <p:cNvPr id="282" name="Google Shape;282;p38"/>
          <p:cNvPicPr preferRelativeResize="0"/>
          <p:nvPr/>
        </p:nvPicPr>
        <p:blipFill>
          <a:blip r:embed="rId4">
            <a:alphaModFix/>
          </a:blip>
          <a:stretch>
            <a:fillRect/>
          </a:stretch>
        </p:blipFill>
        <p:spPr>
          <a:xfrm>
            <a:off x="1146925" y="1471275"/>
            <a:ext cx="7200977" cy="3519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9"/>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288" name="Google Shape;288;p39"/>
          <p:cNvSpPr/>
          <p:nvPr/>
        </p:nvSpPr>
        <p:spPr>
          <a:xfrm>
            <a:off x="2323050" y="1016700"/>
            <a:ext cx="34131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Gender and Potential Fraud</a:t>
            </a:r>
            <a:endParaRPr b="1" sz="2000">
              <a:solidFill>
                <a:schemeClr val="dk1"/>
              </a:solidFill>
              <a:latin typeface="Proxima Nova"/>
              <a:ea typeface="Proxima Nova"/>
              <a:cs typeface="Proxima Nova"/>
              <a:sym typeface="Proxima Nova"/>
            </a:endParaRPr>
          </a:p>
        </p:txBody>
      </p:sp>
      <p:sp>
        <p:nvSpPr>
          <p:cNvPr id="289" name="Google Shape;289;p39"/>
          <p:cNvSpPr/>
          <p:nvPr/>
        </p:nvSpPr>
        <p:spPr>
          <a:xfrm>
            <a:off x="655450" y="5748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90" name="Google Shape;290;p39"/>
          <p:cNvSpPr/>
          <p:nvPr/>
        </p:nvSpPr>
        <p:spPr>
          <a:xfrm>
            <a:off x="6125700" y="6352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Bivariate Analysis</a:t>
            </a:r>
            <a:endParaRPr i="0" sz="1900" u="none" cap="none" strike="noStrike">
              <a:latin typeface="Proxima Nova"/>
              <a:ea typeface="Proxima Nova"/>
              <a:cs typeface="Proxima Nova"/>
              <a:sym typeface="Proxima Nova"/>
            </a:endParaRPr>
          </a:p>
        </p:txBody>
      </p:sp>
      <p:pic>
        <p:nvPicPr>
          <p:cNvPr id="291" name="Google Shape;291;p39"/>
          <p:cNvPicPr preferRelativeResize="0"/>
          <p:nvPr/>
        </p:nvPicPr>
        <p:blipFill>
          <a:blip r:embed="rId4">
            <a:alphaModFix/>
          </a:blip>
          <a:stretch>
            <a:fillRect/>
          </a:stretch>
        </p:blipFill>
        <p:spPr>
          <a:xfrm>
            <a:off x="1006300" y="1529850"/>
            <a:ext cx="6776247" cy="3288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297" name="Google Shape;297;p40"/>
          <p:cNvSpPr/>
          <p:nvPr/>
        </p:nvSpPr>
        <p:spPr>
          <a:xfrm>
            <a:off x="655450" y="5748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298" name="Google Shape;298;p40"/>
          <p:cNvSpPr/>
          <p:nvPr/>
        </p:nvSpPr>
        <p:spPr>
          <a:xfrm>
            <a:off x="6125700" y="6352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Bivariate Analysis</a:t>
            </a:r>
            <a:endParaRPr i="0" sz="1900" u="none" cap="none" strike="noStrike">
              <a:latin typeface="Proxima Nova"/>
              <a:ea typeface="Proxima Nova"/>
              <a:cs typeface="Proxima Nova"/>
              <a:sym typeface="Proxima Nova"/>
            </a:endParaRPr>
          </a:p>
        </p:txBody>
      </p:sp>
      <p:sp>
        <p:nvSpPr>
          <p:cNvPr id="299" name="Google Shape;299;p40"/>
          <p:cNvSpPr/>
          <p:nvPr/>
        </p:nvSpPr>
        <p:spPr>
          <a:xfrm>
            <a:off x="2323050" y="1016700"/>
            <a:ext cx="34131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Race </a:t>
            </a:r>
            <a:r>
              <a:rPr b="1" lang="en" sz="2000">
                <a:solidFill>
                  <a:schemeClr val="dk1"/>
                </a:solidFill>
                <a:latin typeface="Proxima Nova"/>
                <a:ea typeface="Proxima Nova"/>
                <a:cs typeface="Proxima Nova"/>
                <a:sym typeface="Proxima Nova"/>
              </a:rPr>
              <a:t>and Potential Fraud</a:t>
            </a:r>
            <a:endParaRPr b="1" sz="2000">
              <a:solidFill>
                <a:schemeClr val="dk1"/>
              </a:solidFill>
              <a:latin typeface="Proxima Nova"/>
              <a:ea typeface="Proxima Nova"/>
              <a:cs typeface="Proxima Nova"/>
              <a:sym typeface="Proxima Nova"/>
            </a:endParaRPr>
          </a:p>
        </p:txBody>
      </p:sp>
      <p:pic>
        <p:nvPicPr>
          <p:cNvPr id="300" name="Google Shape;300;p40"/>
          <p:cNvPicPr preferRelativeResize="0"/>
          <p:nvPr/>
        </p:nvPicPr>
        <p:blipFill>
          <a:blip r:embed="rId4">
            <a:alphaModFix/>
          </a:blip>
          <a:stretch>
            <a:fillRect/>
          </a:stretch>
        </p:blipFill>
        <p:spPr>
          <a:xfrm>
            <a:off x="906963" y="1520125"/>
            <a:ext cx="7068877" cy="343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1"/>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306" name="Google Shape;306;p41"/>
          <p:cNvSpPr/>
          <p:nvPr/>
        </p:nvSpPr>
        <p:spPr>
          <a:xfrm>
            <a:off x="655450" y="5748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07" name="Google Shape;307;p41"/>
          <p:cNvSpPr/>
          <p:nvPr/>
        </p:nvSpPr>
        <p:spPr>
          <a:xfrm>
            <a:off x="6125700" y="635250"/>
            <a:ext cx="2406600" cy="432000"/>
          </a:xfrm>
          <a:prstGeom prst="roundRect">
            <a:avLst>
              <a:gd fmla="val 16667" name="adj"/>
            </a:avLst>
          </a:prstGeom>
          <a:solidFill>
            <a:srgbClr val="CFE2F3"/>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Bivariate Analysis</a:t>
            </a:r>
            <a:endParaRPr i="0" sz="1900" u="none" cap="none" strike="noStrike">
              <a:latin typeface="Proxima Nova"/>
              <a:ea typeface="Proxima Nova"/>
              <a:cs typeface="Proxima Nova"/>
              <a:sym typeface="Proxima Nova"/>
            </a:endParaRPr>
          </a:p>
        </p:txBody>
      </p:sp>
      <p:sp>
        <p:nvSpPr>
          <p:cNvPr id="308" name="Google Shape;308;p41"/>
          <p:cNvSpPr/>
          <p:nvPr/>
        </p:nvSpPr>
        <p:spPr>
          <a:xfrm>
            <a:off x="1820750" y="1137250"/>
            <a:ext cx="44880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Total Physician and Potential Fraud</a:t>
            </a:r>
            <a:endParaRPr b="1" sz="2000">
              <a:solidFill>
                <a:schemeClr val="dk1"/>
              </a:solidFill>
              <a:latin typeface="Proxima Nova"/>
              <a:ea typeface="Proxima Nova"/>
              <a:cs typeface="Proxima Nova"/>
              <a:sym typeface="Proxima Nova"/>
            </a:endParaRPr>
          </a:p>
        </p:txBody>
      </p:sp>
      <p:pic>
        <p:nvPicPr>
          <p:cNvPr id="309" name="Google Shape;309;p41"/>
          <p:cNvPicPr preferRelativeResize="0"/>
          <p:nvPr/>
        </p:nvPicPr>
        <p:blipFill>
          <a:blip r:embed="rId4">
            <a:alphaModFix/>
          </a:blip>
          <a:stretch>
            <a:fillRect/>
          </a:stretch>
        </p:blipFill>
        <p:spPr>
          <a:xfrm>
            <a:off x="2854750" y="1952075"/>
            <a:ext cx="2847975" cy="284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541450" y="1055375"/>
            <a:ext cx="3698849" cy="1516375"/>
          </a:xfrm>
          <a:prstGeom prst="rect">
            <a:avLst/>
          </a:prstGeom>
          <a:noFill/>
          <a:ln>
            <a:noFill/>
          </a:ln>
        </p:spPr>
      </p:pic>
      <p:sp>
        <p:nvSpPr>
          <p:cNvPr id="74" name="Google Shape;74;p15"/>
          <p:cNvSpPr txBox="1"/>
          <p:nvPr/>
        </p:nvSpPr>
        <p:spPr>
          <a:xfrm>
            <a:off x="9611875" y="514863"/>
            <a:ext cx="32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5" name="Google Shape;75;p15"/>
          <p:cNvSpPr/>
          <p:nvPr/>
        </p:nvSpPr>
        <p:spPr>
          <a:xfrm>
            <a:off x="5160288" y="763375"/>
            <a:ext cx="3531600" cy="19980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Being a well developed country, medical expenses are pretty high in US.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People end up getting bankrupt by just paying the bills for the medical expenses.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Around 6,50,000 ppl go bankrupt every year.</a:t>
            </a:r>
            <a:endParaRPr>
              <a:latin typeface="Proxima Nova"/>
              <a:ea typeface="Proxima Nova"/>
              <a:cs typeface="Proxima Nova"/>
              <a:sym typeface="Proxima Nova"/>
            </a:endParaRPr>
          </a:p>
        </p:txBody>
      </p:sp>
      <p:sp>
        <p:nvSpPr>
          <p:cNvPr id="76" name="Google Shape;76;p15"/>
          <p:cNvSpPr/>
          <p:nvPr/>
        </p:nvSpPr>
        <p:spPr>
          <a:xfrm>
            <a:off x="5188200" y="3320850"/>
            <a:ext cx="3475800" cy="12306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H</a:t>
            </a:r>
            <a:r>
              <a:rPr lang="en">
                <a:solidFill>
                  <a:schemeClr val="dk1"/>
                </a:solidFill>
                <a:latin typeface="Proxima Nova"/>
                <a:ea typeface="Proxima Nova"/>
                <a:cs typeface="Proxima Nova"/>
                <a:sym typeface="Proxima Nova"/>
              </a:rPr>
              <a:t>ence the government started looking to find ways where healthcare could be provided for all of its citizens.</a:t>
            </a:r>
            <a:endParaRPr>
              <a:latin typeface="Proxima Nova"/>
              <a:ea typeface="Proxima Nova"/>
              <a:cs typeface="Proxima Nova"/>
              <a:sym typeface="Proxima Nova"/>
            </a:endParaRPr>
          </a:p>
        </p:txBody>
      </p:sp>
      <p:sp>
        <p:nvSpPr>
          <p:cNvPr id="77" name="Google Shape;77;p15"/>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78" name="Google Shape;78;p15"/>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pic>
        <p:nvPicPr>
          <p:cNvPr id="79" name="Google Shape;79;p15"/>
          <p:cNvPicPr preferRelativeResize="0"/>
          <p:nvPr/>
        </p:nvPicPr>
        <p:blipFill>
          <a:blip r:embed="rId5">
            <a:alphaModFix/>
          </a:blip>
          <a:stretch>
            <a:fillRect/>
          </a:stretch>
        </p:blipFill>
        <p:spPr>
          <a:xfrm>
            <a:off x="819662" y="2685044"/>
            <a:ext cx="3142426" cy="23568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2"/>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315" name="Google Shape;315;p42"/>
          <p:cNvPicPr preferRelativeResize="0"/>
          <p:nvPr/>
        </p:nvPicPr>
        <p:blipFill>
          <a:blip r:embed="rId4">
            <a:alphaModFix/>
          </a:blip>
          <a:stretch>
            <a:fillRect/>
          </a:stretch>
        </p:blipFill>
        <p:spPr>
          <a:xfrm>
            <a:off x="1414000" y="1016700"/>
            <a:ext cx="6115050" cy="3971925"/>
          </a:xfrm>
          <a:prstGeom prst="rect">
            <a:avLst/>
          </a:prstGeom>
          <a:noFill/>
          <a:ln>
            <a:noFill/>
          </a:ln>
        </p:spPr>
      </p:pic>
      <p:sp>
        <p:nvSpPr>
          <p:cNvPr id="316" name="Google Shape;316;p42"/>
          <p:cNvSpPr/>
          <p:nvPr/>
        </p:nvSpPr>
        <p:spPr>
          <a:xfrm>
            <a:off x="565050" y="19335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17" name="Google Shape;317;p42"/>
          <p:cNvSpPr/>
          <p:nvPr/>
        </p:nvSpPr>
        <p:spPr>
          <a:xfrm>
            <a:off x="4349875" y="253500"/>
            <a:ext cx="2501400" cy="4320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Multivariate</a:t>
            </a:r>
            <a:r>
              <a:rPr lang="en" sz="1900">
                <a:latin typeface="Proxima Nova"/>
                <a:ea typeface="Proxima Nova"/>
                <a:cs typeface="Proxima Nova"/>
                <a:sym typeface="Proxima Nova"/>
              </a:rPr>
              <a:t> </a:t>
            </a:r>
            <a:r>
              <a:rPr lang="en" sz="1900">
                <a:latin typeface="Proxima Nova"/>
                <a:ea typeface="Proxima Nova"/>
                <a:cs typeface="Proxima Nova"/>
                <a:sym typeface="Proxima Nova"/>
              </a:rPr>
              <a:t>Analysis</a:t>
            </a:r>
            <a:endParaRPr i="0" sz="1900" u="none" cap="none" strike="noStrike">
              <a:latin typeface="Proxima Nova"/>
              <a:ea typeface="Proxima Nova"/>
              <a:cs typeface="Proxima Nova"/>
              <a:sym typeface="Proxima Nova"/>
            </a:endParaRPr>
          </a:p>
        </p:txBody>
      </p:sp>
      <p:sp>
        <p:nvSpPr>
          <p:cNvPr id="318" name="Google Shape;318;p42"/>
          <p:cNvSpPr/>
          <p:nvPr/>
        </p:nvSpPr>
        <p:spPr>
          <a:xfrm>
            <a:off x="4221000" y="1209550"/>
            <a:ext cx="2501400" cy="4320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Correlation Matrix</a:t>
            </a:r>
            <a:endParaRPr i="0" sz="1900" u="none" cap="none" strike="noStrike">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idx="1" type="subTitle"/>
          </p:nvPr>
        </p:nvSpPr>
        <p:spPr>
          <a:xfrm>
            <a:off x="4472600" y="2091600"/>
            <a:ext cx="4359600" cy="27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4" name="Google Shape;324;p43"/>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325" name="Google Shape;325;p43"/>
          <p:cNvSpPr/>
          <p:nvPr/>
        </p:nvSpPr>
        <p:spPr>
          <a:xfrm>
            <a:off x="773525" y="1005825"/>
            <a:ext cx="6688200" cy="391200"/>
          </a:xfrm>
          <a:prstGeom prst="roundRect">
            <a:avLst>
              <a:gd fmla="val 16667" name="adj"/>
            </a:avLst>
          </a:prstGeom>
          <a:solidFill>
            <a:srgbClr val="E6B8AF"/>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Claimed Age and Insurance Amount vs Potential Fraud</a:t>
            </a:r>
            <a:endParaRPr b="1" sz="2000">
              <a:solidFill>
                <a:schemeClr val="dk1"/>
              </a:solidFill>
              <a:latin typeface="Proxima Nova"/>
              <a:ea typeface="Proxima Nova"/>
              <a:cs typeface="Proxima Nova"/>
              <a:sym typeface="Proxima Nova"/>
            </a:endParaRPr>
          </a:p>
        </p:txBody>
      </p:sp>
      <p:sp>
        <p:nvSpPr>
          <p:cNvPr id="326" name="Google Shape;326;p43"/>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27" name="Google Shape;327;p43"/>
          <p:cNvSpPr/>
          <p:nvPr/>
        </p:nvSpPr>
        <p:spPr>
          <a:xfrm>
            <a:off x="4519075" y="276050"/>
            <a:ext cx="2501400" cy="4320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900">
                <a:latin typeface="Proxima Nova"/>
                <a:ea typeface="Proxima Nova"/>
                <a:cs typeface="Proxima Nova"/>
                <a:sym typeface="Proxima Nova"/>
              </a:rPr>
              <a:t>Multivariate Analysis</a:t>
            </a:r>
            <a:endParaRPr i="0" sz="1900" u="none" cap="none" strike="noStrike">
              <a:latin typeface="Proxima Nova"/>
              <a:ea typeface="Proxima Nova"/>
              <a:cs typeface="Proxima Nova"/>
              <a:sym typeface="Proxima Nova"/>
            </a:endParaRPr>
          </a:p>
        </p:txBody>
      </p:sp>
      <p:pic>
        <p:nvPicPr>
          <p:cNvPr id="328" name="Google Shape;328;p43"/>
          <p:cNvPicPr preferRelativeResize="0"/>
          <p:nvPr/>
        </p:nvPicPr>
        <p:blipFill>
          <a:blip r:embed="rId4">
            <a:alphaModFix/>
          </a:blip>
          <a:stretch>
            <a:fillRect/>
          </a:stretch>
        </p:blipFill>
        <p:spPr>
          <a:xfrm>
            <a:off x="1385525" y="1573075"/>
            <a:ext cx="6372951" cy="336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334" name="Google Shape;334;p44"/>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35" name="Google Shape;335;p44"/>
          <p:cNvSpPr/>
          <p:nvPr/>
        </p:nvSpPr>
        <p:spPr>
          <a:xfrm>
            <a:off x="2342875" y="331500"/>
            <a:ext cx="4359600" cy="441900"/>
          </a:xfrm>
          <a:prstGeom prst="roundRect">
            <a:avLst>
              <a:gd fmla="val 16667" name="adj"/>
            </a:avLst>
          </a:prstGeom>
          <a:solidFill>
            <a:srgbClr val="D9D2E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Missing Value Treatment</a:t>
            </a:r>
            <a:endParaRPr sz="3000">
              <a:latin typeface="Proxima Nova"/>
              <a:ea typeface="Proxima Nova"/>
              <a:cs typeface="Proxima Nova"/>
              <a:sym typeface="Proxima Nova"/>
            </a:endParaRPr>
          </a:p>
        </p:txBody>
      </p:sp>
      <p:pic>
        <p:nvPicPr>
          <p:cNvPr id="336" name="Google Shape;336;p44"/>
          <p:cNvPicPr preferRelativeResize="0"/>
          <p:nvPr/>
        </p:nvPicPr>
        <p:blipFill>
          <a:blip r:embed="rId4">
            <a:alphaModFix/>
          </a:blip>
          <a:stretch>
            <a:fillRect/>
          </a:stretch>
        </p:blipFill>
        <p:spPr>
          <a:xfrm>
            <a:off x="919775" y="1096575"/>
            <a:ext cx="3552825" cy="3790950"/>
          </a:xfrm>
          <a:prstGeom prst="rect">
            <a:avLst/>
          </a:prstGeom>
          <a:noFill/>
          <a:ln>
            <a:noFill/>
          </a:ln>
        </p:spPr>
      </p:pic>
      <p:sp>
        <p:nvSpPr>
          <p:cNvPr id="337" name="Google Shape;337;p44"/>
          <p:cNvSpPr/>
          <p:nvPr/>
        </p:nvSpPr>
        <p:spPr>
          <a:xfrm rot="-5400000">
            <a:off x="-718325" y="2637075"/>
            <a:ext cx="2682300" cy="4419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Before Missing Value Treatmen</a:t>
            </a:r>
            <a:r>
              <a:rPr lang="en" sz="1300">
                <a:latin typeface="Proxima Nova"/>
                <a:ea typeface="Proxima Nova"/>
                <a:cs typeface="Proxima Nova"/>
                <a:sym typeface="Proxima Nova"/>
              </a:rPr>
              <a:t>t</a:t>
            </a:r>
            <a:endParaRPr sz="1300">
              <a:latin typeface="Proxima Nova"/>
              <a:ea typeface="Proxima Nova"/>
              <a:cs typeface="Proxima Nova"/>
              <a:sym typeface="Proxima Nova"/>
            </a:endParaRPr>
          </a:p>
        </p:txBody>
      </p:sp>
      <p:sp>
        <p:nvSpPr>
          <p:cNvPr id="338" name="Google Shape;338;p44"/>
          <p:cNvSpPr/>
          <p:nvPr/>
        </p:nvSpPr>
        <p:spPr>
          <a:xfrm>
            <a:off x="5409588" y="3596550"/>
            <a:ext cx="2270400" cy="441900"/>
          </a:xfrm>
          <a:prstGeom prst="wave">
            <a:avLst>
              <a:gd fmla="val 12500" name="adj1"/>
              <a:gd fmla="val 0" name="adj2"/>
            </a:avLst>
          </a:prstGeom>
          <a:solidFill>
            <a:srgbClr val="FFF2CC"/>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2,45,61,284 Data Points</a:t>
            </a:r>
            <a:endParaRPr b="1">
              <a:latin typeface="Proxima Nova"/>
              <a:ea typeface="Proxima Nova"/>
              <a:cs typeface="Proxima Nova"/>
              <a:sym typeface="Proxima Nova"/>
            </a:endParaRPr>
          </a:p>
        </p:txBody>
      </p:sp>
      <p:sp>
        <p:nvSpPr>
          <p:cNvPr id="339" name="Google Shape;339;p44"/>
          <p:cNvSpPr/>
          <p:nvPr/>
        </p:nvSpPr>
        <p:spPr>
          <a:xfrm>
            <a:off x="5441450" y="1352900"/>
            <a:ext cx="2682300" cy="441900"/>
          </a:xfrm>
          <a:prstGeom prst="roundRect">
            <a:avLst>
              <a:gd fmla="val 16667" name="adj"/>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After </a:t>
            </a:r>
            <a:r>
              <a:rPr b="1" lang="en" sz="1300">
                <a:latin typeface="Proxima Nova"/>
                <a:ea typeface="Proxima Nova"/>
                <a:cs typeface="Proxima Nova"/>
                <a:sym typeface="Proxima Nova"/>
              </a:rPr>
              <a:t> Missing Value Treatmen</a:t>
            </a:r>
            <a:r>
              <a:rPr lang="en" sz="1300">
                <a:latin typeface="Proxima Nova"/>
                <a:ea typeface="Proxima Nova"/>
                <a:cs typeface="Proxima Nova"/>
                <a:sym typeface="Proxima Nova"/>
              </a:rPr>
              <a:t>t</a:t>
            </a:r>
            <a:endParaRPr sz="1300">
              <a:latin typeface="Proxima Nova"/>
              <a:ea typeface="Proxima Nova"/>
              <a:cs typeface="Proxima Nova"/>
              <a:sym typeface="Proxima Nova"/>
            </a:endParaRPr>
          </a:p>
        </p:txBody>
      </p:sp>
      <p:pic>
        <p:nvPicPr>
          <p:cNvPr id="340" name="Google Shape;340;p44"/>
          <p:cNvPicPr preferRelativeResize="0"/>
          <p:nvPr/>
        </p:nvPicPr>
        <p:blipFill>
          <a:blip r:embed="rId5">
            <a:alphaModFix/>
          </a:blip>
          <a:stretch>
            <a:fillRect/>
          </a:stretch>
        </p:blipFill>
        <p:spPr>
          <a:xfrm>
            <a:off x="4768375" y="2093750"/>
            <a:ext cx="3552825" cy="6900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5"/>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346" name="Google Shape;346;p45"/>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47" name="Google Shape;347;p45"/>
          <p:cNvSpPr/>
          <p:nvPr/>
        </p:nvSpPr>
        <p:spPr>
          <a:xfrm>
            <a:off x="2342875" y="331500"/>
            <a:ext cx="3403500" cy="441900"/>
          </a:xfrm>
          <a:prstGeom prst="roundRect">
            <a:avLst>
              <a:gd fmla="val 16667" name="adj"/>
            </a:avLst>
          </a:prstGeom>
          <a:solidFill>
            <a:srgbClr val="D9D2E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Outlier</a:t>
            </a:r>
            <a:r>
              <a:rPr lang="en" sz="3000">
                <a:latin typeface="Proxima Nova"/>
                <a:ea typeface="Proxima Nova"/>
                <a:cs typeface="Proxima Nova"/>
                <a:sym typeface="Proxima Nova"/>
              </a:rPr>
              <a:t> Treatment</a:t>
            </a:r>
            <a:endParaRPr sz="3000">
              <a:latin typeface="Proxima Nova"/>
              <a:ea typeface="Proxima Nova"/>
              <a:cs typeface="Proxima Nova"/>
              <a:sym typeface="Proxima Nova"/>
            </a:endParaRPr>
          </a:p>
        </p:txBody>
      </p:sp>
      <p:pic>
        <p:nvPicPr>
          <p:cNvPr id="348" name="Google Shape;348;p45"/>
          <p:cNvPicPr preferRelativeResize="0"/>
          <p:nvPr/>
        </p:nvPicPr>
        <p:blipFill rotWithShape="1">
          <a:blip r:embed="rId4">
            <a:alphaModFix/>
          </a:blip>
          <a:srcRect b="0" l="8555" r="5548" t="0"/>
          <a:stretch/>
        </p:blipFill>
        <p:spPr>
          <a:xfrm>
            <a:off x="793800" y="1854070"/>
            <a:ext cx="3547475" cy="2197355"/>
          </a:xfrm>
          <a:prstGeom prst="rect">
            <a:avLst/>
          </a:prstGeom>
          <a:noFill/>
          <a:ln>
            <a:noFill/>
          </a:ln>
        </p:spPr>
      </p:pic>
      <p:pic>
        <p:nvPicPr>
          <p:cNvPr id="349" name="Google Shape;349;p45"/>
          <p:cNvPicPr preferRelativeResize="0"/>
          <p:nvPr/>
        </p:nvPicPr>
        <p:blipFill rotWithShape="1">
          <a:blip r:embed="rId5">
            <a:alphaModFix/>
          </a:blip>
          <a:srcRect b="0" l="9155" r="6463" t="7689"/>
          <a:stretch/>
        </p:blipFill>
        <p:spPr>
          <a:xfrm>
            <a:off x="4968725" y="1853750"/>
            <a:ext cx="3899800" cy="2275553"/>
          </a:xfrm>
          <a:prstGeom prst="rect">
            <a:avLst/>
          </a:prstGeom>
          <a:noFill/>
          <a:ln>
            <a:noFill/>
          </a:ln>
        </p:spPr>
      </p:pic>
      <p:sp>
        <p:nvSpPr>
          <p:cNvPr id="350" name="Google Shape;350;p45"/>
          <p:cNvSpPr/>
          <p:nvPr/>
        </p:nvSpPr>
        <p:spPr>
          <a:xfrm rot="-5400000">
            <a:off x="-497387" y="2770575"/>
            <a:ext cx="2119800" cy="4419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Before Outlier Treatment</a:t>
            </a:r>
            <a:endParaRPr sz="1300">
              <a:latin typeface="Proxima Nova"/>
              <a:ea typeface="Proxima Nova"/>
              <a:cs typeface="Proxima Nova"/>
              <a:sym typeface="Proxima Nova"/>
            </a:endParaRPr>
          </a:p>
        </p:txBody>
      </p:sp>
      <p:sp>
        <p:nvSpPr>
          <p:cNvPr id="351" name="Google Shape;351;p45"/>
          <p:cNvSpPr txBox="1"/>
          <p:nvPr/>
        </p:nvSpPr>
        <p:spPr>
          <a:xfrm>
            <a:off x="5175350" y="3929650"/>
            <a:ext cx="1806600" cy="400200"/>
          </a:xfrm>
          <a:prstGeom prst="rect">
            <a:avLst/>
          </a:prstGeom>
          <a:noFill/>
          <a:ln>
            <a:noFill/>
          </a:ln>
        </p:spPr>
        <p:txBody>
          <a:bodyPr anchorCtr="0" anchor="t" bIns="91425" lIns="91425" spcFirstLastPara="1" rIns="91425" wrap="square" tIns="91425">
            <a:spAutoFit/>
          </a:bodyPr>
          <a:lstStyle/>
          <a:p>
            <a:pPr indent="0" lvl="0" marL="0" marR="584200" rtl="0" algn="just">
              <a:spcBef>
                <a:spcPts val="0"/>
              </a:spcBef>
              <a:spcAft>
                <a:spcPts val="0"/>
              </a:spcAft>
              <a:buNone/>
            </a:pPr>
            <a:r>
              <a:t/>
            </a:r>
            <a:endParaRPr/>
          </a:p>
        </p:txBody>
      </p:sp>
      <p:sp>
        <p:nvSpPr>
          <p:cNvPr id="352" name="Google Shape;352;p45"/>
          <p:cNvSpPr/>
          <p:nvPr/>
        </p:nvSpPr>
        <p:spPr>
          <a:xfrm>
            <a:off x="6197300" y="552550"/>
            <a:ext cx="2049408" cy="1012932"/>
          </a:xfrm>
          <a:prstGeom prst="cloud">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Winsorization Technique</a:t>
            </a:r>
            <a:endParaRPr b="1">
              <a:latin typeface="Proxima Nova"/>
              <a:ea typeface="Proxima Nova"/>
              <a:cs typeface="Proxima Nova"/>
              <a:sym typeface="Proxima Nova"/>
            </a:endParaRPr>
          </a:p>
        </p:txBody>
      </p:sp>
      <p:sp>
        <p:nvSpPr>
          <p:cNvPr id="353" name="Google Shape;353;p45"/>
          <p:cNvSpPr/>
          <p:nvPr/>
        </p:nvSpPr>
        <p:spPr>
          <a:xfrm rot="-5400000">
            <a:off x="3630350" y="2731800"/>
            <a:ext cx="2049300" cy="441900"/>
          </a:xfrm>
          <a:prstGeom prst="roundRect">
            <a:avLst>
              <a:gd fmla="val 16667" name="adj"/>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After Outlier Treatment</a:t>
            </a:r>
            <a:endParaRPr sz="13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p:nvPr/>
        </p:nvSpPr>
        <p:spPr>
          <a:xfrm>
            <a:off x="341575" y="331500"/>
            <a:ext cx="1085100" cy="441900"/>
          </a:xfrm>
          <a:prstGeom prst="roundRect">
            <a:avLst>
              <a:gd fmla="val 16667" name="adj"/>
            </a:avLst>
          </a:prstGeom>
          <a:solidFill>
            <a:srgbClr val="FCE5CD"/>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EDA</a:t>
            </a:r>
            <a:endParaRPr sz="3000">
              <a:latin typeface="Proxima Nova"/>
              <a:ea typeface="Proxima Nova"/>
              <a:cs typeface="Proxima Nova"/>
              <a:sym typeface="Proxima Nova"/>
            </a:endParaRPr>
          </a:p>
        </p:txBody>
      </p:sp>
      <p:sp>
        <p:nvSpPr>
          <p:cNvPr id="359" name="Google Shape;359;p46"/>
          <p:cNvSpPr/>
          <p:nvPr/>
        </p:nvSpPr>
        <p:spPr>
          <a:xfrm>
            <a:off x="2342875" y="331500"/>
            <a:ext cx="5593500" cy="441900"/>
          </a:xfrm>
          <a:prstGeom prst="roundRect">
            <a:avLst>
              <a:gd fmla="val 16667" name="adj"/>
            </a:avLst>
          </a:prstGeom>
          <a:solidFill>
            <a:srgbClr val="D9D2E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Encoding Categorical Variables</a:t>
            </a:r>
            <a:endParaRPr sz="3000">
              <a:latin typeface="Proxima Nova"/>
              <a:ea typeface="Proxima Nova"/>
              <a:cs typeface="Proxima Nova"/>
              <a:sym typeface="Proxima Nova"/>
            </a:endParaRPr>
          </a:p>
        </p:txBody>
      </p:sp>
      <p:pic>
        <p:nvPicPr>
          <p:cNvPr id="360" name="Google Shape;360;p46"/>
          <p:cNvPicPr preferRelativeResize="0"/>
          <p:nvPr/>
        </p:nvPicPr>
        <p:blipFill rotWithShape="1">
          <a:blip r:embed="rId3">
            <a:alphaModFix/>
          </a:blip>
          <a:srcRect b="0" l="15318" r="16235" t="0"/>
          <a:stretch/>
        </p:blipFill>
        <p:spPr>
          <a:xfrm>
            <a:off x="333976" y="1662400"/>
            <a:ext cx="3917898" cy="1818699"/>
          </a:xfrm>
          <a:prstGeom prst="rect">
            <a:avLst/>
          </a:prstGeom>
          <a:noFill/>
          <a:ln>
            <a:noFill/>
          </a:ln>
        </p:spPr>
      </p:pic>
      <p:sp>
        <p:nvSpPr>
          <p:cNvPr id="361" name="Google Shape;361;p46"/>
          <p:cNvSpPr/>
          <p:nvPr/>
        </p:nvSpPr>
        <p:spPr>
          <a:xfrm>
            <a:off x="1198075" y="1215550"/>
            <a:ext cx="1768200" cy="2712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One Hot Encoding</a:t>
            </a:r>
            <a:endParaRPr b="1">
              <a:latin typeface="Proxima Nova"/>
              <a:ea typeface="Proxima Nova"/>
              <a:cs typeface="Proxima Nova"/>
              <a:sym typeface="Proxima Nova"/>
            </a:endParaRPr>
          </a:p>
        </p:txBody>
      </p:sp>
      <p:pic>
        <p:nvPicPr>
          <p:cNvPr id="362" name="Google Shape;362;p46"/>
          <p:cNvPicPr preferRelativeResize="0"/>
          <p:nvPr/>
        </p:nvPicPr>
        <p:blipFill rotWithShape="1">
          <a:blip r:embed="rId4">
            <a:alphaModFix/>
          </a:blip>
          <a:srcRect b="9633" l="7253" r="7013" t="8933"/>
          <a:stretch/>
        </p:blipFill>
        <p:spPr>
          <a:xfrm>
            <a:off x="5207575" y="1367563"/>
            <a:ext cx="3000000" cy="1489065"/>
          </a:xfrm>
          <a:prstGeom prst="rect">
            <a:avLst/>
          </a:prstGeom>
          <a:noFill/>
          <a:ln>
            <a:noFill/>
          </a:ln>
        </p:spPr>
      </p:pic>
      <p:sp>
        <p:nvSpPr>
          <p:cNvPr id="363" name="Google Shape;363;p46"/>
          <p:cNvSpPr txBox="1"/>
          <p:nvPr/>
        </p:nvSpPr>
        <p:spPr>
          <a:xfrm>
            <a:off x="8086925" y="1106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4" name="Google Shape;364;p46"/>
          <p:cNvSpPr/>
          <p:nvPr/>
        </p:nvSpPr>
        <p:spPr>
          <a:xfrm>
            <a:off x="969475" y="3787275"/>
            <a:ext cx="2340600" cy="94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PotentialFraud</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Gender</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RenalDiseaseIndicator</a:t>
            </a:r>
            <a:endParaRPr sz="1300">
              <a:latin typeface="Proxima Nova"/>
              <a:ea typeface="Proxima Nova"/>
              <a:cs typeface="Proxima Nova"/>
              <a:sym typeface="Proxima Nova"/>
            </a:endParaRPr>
          </a:p>
        </p:txBody>
      </p:sp>
      <p:sp>
        <p:nvSpPr>
          <p:cNvPr id="365" name="Google Shape;365;p46"/>
          <p:cNvSpPr/>
          <p:nvPr/>
        </p:nvSpPr>
        <p:spPr>
          <a:xfrm>
            <a:off x="6012275" y="991525"/>
            <a:ext cx="1768200" cy="2712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Label</a:t>
            </a:r>
            <a:r>
              <a:rPr b="1" lang="en">
                <a:latin typeface="Proxima Nova"/>
                <a:ea typeface="Proxima Nova"/>
                <a:cs typeface="Proxima Nova"/>
                <a:sym typeface="Proxima Nova"/>
              </a:rPr>
              <a:t> Encoding</a:t>
            </a:r>
            <a:endParaRPr b="1">
              <a:latin typeface="Proxima Nova"/>
              <a:ea typeface="Proxima Nova"/>
              <a:cs typeface="Proxima Nova"/>
              <a:sym typeface="Proxima Nova"/>
            </a:endParaRPr>
          </a:p>
        </p:txBody>
      </p:sp>
      <p:sp>
        <p:nvSpPr>
          <p:cNvPr id="366" name="Google Shape;366;p46"/>
          <p:cNvSpPr/>
          <p:nvPr/>
        </p:nvSpPr>
        <p:spPr>
          <a:xfrm>
            <a:off x="4329175" y="2961475"/>
            <a:ext cx="2429400" cy="2079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ChronicCond_Alzheimer</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ChronicCond_Heartfailure</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ChronicCond_KidneyDisease</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ChronicCond_Cancer</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ChronicCond_ObstrPulmonary</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ChronicCond_Depression</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ChronicCond_Diabetes</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ChronicCond_IschemicHeart</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ChronicCond_Osteoporasis</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ChronicCond_rheumatoidarthritis</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ChronicCond_stroke</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p:txBody>
      </p:sp>
      <p:sp>
        <p:nvSpPr>
          <p:cNvPr id="367" name="Google Shape;367;p46"/>
          <p:cNvSpPr/>
          <p:nvPr/>
        </p:nvSpPr>
        <p:spPr>
          <a:xfrm>
            <a:off x="6835875" y="3015450"/>
            <a:ext cx="2127300" cy="94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Attending Physician</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ClmDiagnosisCode_1</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ClmDiagnosisCode_2</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7"/>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373" name="Google Shape;373;p47"/>
          <p:cNvSpPr/>
          <p:nvPr/>
        </p:nvSpPr>
        <p:spPr>
          <a:xfrm>
            <a:off x="341575" y="331500"/>
            <a:ext cx="38175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BUSINESS INSIGHTS</a:t>
            </a:r>
            <a:endParaRPr sz="3000">
              <a:latin typeface="Proxima Nova"/>
              <a:ea typeface="Proxima Nova"/>
              <a:cs typeface="Proxima Nova"/>
              <a:sym typeface="Proxima Nova"/>
            </a:endParaRPr>
          </a:p>
        </p:txBody>
      </p:sp>
      <p:pic>
        <p:nvPicPr>
          <p:cNvPr id="374" name="Google Shape;374;p47"/>
          <p:cNvPicPr preferRelativeResize="0"/>
          <p:nvPr/>
        </p:nvPicPr>
        <p:blipFill>
          <a:blip r:embed="rId4">
            <a:alphaModFix/>
          </a:blip>
          <a:stretch>
            <a:fillRect/>
          </a:stretch>
        </p:blipFill>
        <p:spPr>
          <a:xfrm>
            <a:off x="10921600" y="2790225"/>
            <a:ext cx="2657475" cy="1828800"/>
          </a:xfrm>
          <a:prstGeom prst="rect">
            <a:avLst/>
          </a:prstGeom>
          <a:noFill/>
          <a:ln>
            <a:noFill/>
          </a:ln>
        </p:spPr>
      </p:pic>
      <p:pic>
        <p:nvPicPr>
          <p:cNvPr id="375" name="Google Shape;375;p47"/>
          <p:cNvPicPr preferRelativeResize="0"/>
          <p:nvPr/>
        </p:nvPicPr>
        <p:blipFill rotWithShape="1">
          <a:blip r:embed="rId5">
            <a:alphaModFix/>
          </a:blip>
          <a:srcRect b="28129" l="0" r="0" t="0"/>
          <a:stretch/>
        </p:blipFill>
        <p:spPr>
          <a:xfrm>
            <a:off x="683125" y="1054825"/>
            <a:ext cx="7946299" cy="3807400"/>
          </a:xfrm>
          <a:prstGeom prst="rect">
            <a:avLst/>
          </a:prstGeom>
          <a:noFill/>
          <a:ln>
            <a:noFill/>
          </a:ln>
        </p:spPr>
      </p:pic>
      <p:pic>
        <p:nvPicPr>
          <p:cNvPr id="376" name="Google Shape;376;p47"/>
          <p:cNvPicPr preferRelativeResize="0"/>
          <p:nvPr/>
        </p:nvPicPr>
        <p:blipFill>
          <a:blip r:embed="rId6">
            <a:alphaModFix/>
          </a:blip>
          <a:stretch>
            <a:fillRect/>
          </a:stretch>
        </p:blipFill>
        <p:spPr>
          <a:xfrm>
            <a:off x="4773775" y="281278"/>
            <a:ext cx="1073900" cy="6692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8"/>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382" name="Google Shape;382;p48"/>
          <p:cNvPicPr preferRelativeResize="0"/>
          <p:nvPr/>
        </p:nvPicPr>
        <p:blipFill>
          <a:blip r:embed="rId4">
            <a:alphaModFix/>
          </a:blip>
          <a:stretch>
            <a:fillRect/>
          </a:stretch>
        </p:blipFill>
        <p:spPr>
          <a:xfrm>
            <a:off x="1318200" y="968575"/>
            <a:ext cx="2771775" cy="1943100"/>
          </a:xfrm>
          <a:prstGeom prst="rect">
            <a:avLst/>
          </a:prstGeom>
          <a:noFill/>
          <a:ln>
            <a:noFill/>
          </a:ln>
        </p:spPr>
      </p:pic>
      <p:pic>
        <p:nvPicPr>
          <p:cNvPr id="383" name="Google Shape;383;p48"/>
          <p:cNvPicPr preferRelativeResize="0"/>
          <p:nvPr/>
        </p:nvPicPr>
        <p:blipFill>
          <a:blip r:embed="rId5">
            <a:alphaModFix/>
          </a:blip>
          <a:stretch>
            <a:fillRect/>
          </a:stretch>
        </p:blipFill>
        <p:spPr>
          <a:xfrm>
            <a:off x="4804375" y="1025725"/>
            <a:ext cx="2657475" cy="1828800"/>
          </a:xfrm>
          <a:prstGeom prst="rect">
            <a:avLst/>
          </a:prstGeom>
          <a:noFill/>
          <a:ln>
            <a:noFill/>
          </a:ln>
        </p:spPr>
      </p:pic>
      <p:pic>
        <p:nvPicPr>
          <p:cNvPr id="384" name="Google Shape;384;p48"/>
          <p:cNvPicPr preferRelativeResize="0"/>
          <p:nvPr/>
        </p:nvPicPr>
        <p:blipFill>
          <a:blip r:embed="rId6">
            <a:alphaModFix/>
          </a:blip>
          <a:stretch>
            <a:fillRect/>
          </a:stretch>
        </p:blipFill>
        <p:spPr>
          <a:xfrm>
            <a:off x="1857578" y="2911663"/>
            <a:ext cx="5013825" cy="2031975"/>
          </a:xfrm>
          <a:prstGeom prst="rect">
            <a:avLst/>
          </a:prstGeom>
          <a:noFill/>
          <a:ln>
            <a:noFill/>
          </a:ln>
        </p:spPr>
      </p:pic>
      <p:sp>
        <p:nvSpPr>
          <p:cNvPr id="385" name="Google Shape;385;p48"/>
          <p:cNvSpPr/>
          <p:nvPr/>
        </p:nvSpPr>
        <p:spPr>
          <a:xfrm>
            <a:off x="7182800" y="2911672"/>
            <a:ext cx="1727892" cy="1042578"/>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Insight 1</a:t>
            </a:r>
            <a:endParaRPr b="1">
              <a:latin typeface="Proxima Nova"/>
              <a:ea typeface="Proxima Nova"/>
              <a:cs typeface="Proxima Nova"/>
              <a:sym typeface="Proxima Nova"/>
            </a:endParaRPr>
          </a:p>
        </p:txBody>
      </p:sp>
      <p:sp>
        <p:nvSpPr>
          <p:cNvPr id="386" name="Google Shape;386;p48"/>
          <p:cNvSpPr/>
          <p:nvPr/>
        </p:nvSpPr>
        <p:spPr>
          <a:xfrm>
            <a:off x="341575" y="331500"/>
            <a:ext cx="38175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BUSINESS INSIGHTS</a:t>
            </a:r>
            <a:endParaRPr sz="3000">
              <a:latin typeface="Proxima Nova"/>
              <a:ea typeface="Proxima Nova"/>
              <a:cs typeface="Proxima Nova"/>
              <a:sym typeface="Proxima Nova"/>
            </a:endParaRPr>
          </a:p>
        </p:txBody>
      </p:sp>
      <p:pic>
        <p:nvPicPr>
          <p:cNvPr id="387" name="Google Shape;387;p48"/>
          <p:cNvPicPr preferRelativeResize="0"/>
          <p:nvPr/>
        </p:nvPicPr>
        <p:blipFill>
          <a:blip r:embed="rId7">
            <a:alphaModFix/>
          </a:blip>
          <a:stretch>
            <a:fillRect/>
          </a:stretch>
        </p:blipFill>
        <p:spPr>
          <a:xfrm>
            <a:off x="4773775" y="281278"/>
            <a:ext cx="1073900" cy="6692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9"/>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393" name="Google Shape;393;p49"/>
          <p:cNvPicPr preferRelativeResize="0"/>
          <p:nvPr/>
        </p:nvPicPr>
        <p:blipFill>
          <a:blip r:embed="rId4">
            <a:alphaModFix/>
          </a:blip>
          <a:stretch>
            <a:fillRect/>
          </a:stretch>
        </p:blipFill>
        <p:spPr>
          <a:xfrm>
            <a:off x="622850" y="1124025"/>
            <a:ext cx="5151675" cy="1791525"/>
          </a:xfrm>
          <a:prstGeom prst="rect">
            <a:avLst/>
          </a:prstGeom>
          <a:noFill/>
          <a:ln>
            <a:noFill/>
          </a:ln>
        </p:spPr>
      </p:pic>
      <p:pic>
        <p:nvPicPr>
          <p:cNvPr id="394" name="Google Shape;394;p49"/>
          <p:cNvPicPr preferRelativeResize="0"/>
          <p:nvPr/>
        </p:nvPicPr>
        <p:blipFill>
          <a:blip r:embed="rId5">
            <a:alphaModFix/>
          </a:blip>
          <a:stretch>
            <a:fillRect/>
          </a:stretch>
        </p:blipFill>
        <p:spPr>
          <a:xfrm>
            <a:off x="3025550" y="2915550"/>
            <a:ext cx="5648673" cy="1923150"/>
          </a:xfrm>
          <a:prstGeom prst="rect">
            <a:avLst/>
          </a:prstGeom>
          <a:noFill/>
          <a:ln>
            <a:noFill/>
          </a:ln>
        </p:spPr>
      </p:pic>
      <p:sp>
        <p:nvSpPr>
          <p:cNvPr id="395" name="Google Shape;395;p49"/>
          <p:cNvSpPr/>
          <p:nvPr/>
        </p:nvSpPr>
        <p:spPr>
          <a:xfrm>
            <a:off x="6549900" y="1354547"/>
            <a:ext cx="1727892" cy="1042578"/>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Insight 2</a:t>
            </a:r>
            <a:endParaRPr b="1">
              <a:latin typeface="Proxima Nova"/>
              <a:ea typeface="Proxima Nova"/>
              <a:cs typeface="Proxima Nova"/>
              <a:sym typeface="Proxima Nova"/>
            </a:endParaRPr>
          </a:p>
        </p:txBody>
      </p:sp>
      <p:sp>
        <p:nvSpPr>
          <p:cNvPr id="396" name="Google Shape;396;p49"/>
          <p:cNvSpPr/>
          <p:nvPr/>
        </p:nvSpPr>
        <p:spPr>
          <a:xfrm>
            <a:off x="341575" y="331500"/>
            <a:ext cx="38175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BUSINESS INSIGHTS</a:t>
            </a:r>
            <a:endParaRPr sz="3000">
              <a:latin typeface="Proxima Nova"/>
              <a:ea typeface="Proxima Nova"/>
              <a:cs typeface="Proxima Nova"/>
              <a:sym typeface="Proxima Nova"/>
            </a:endParaRPr>
          </a:p>
        </p:txBody>
      </p:sp>
      <p:pic>
        <p:nvPicPr>
          <p:cNvPr id="397" name="Google Shape;397;p49"/>
          <p:cNvPicPr preferRelativeResize="0"/>
          <p:nvPr/>
        </p:nvPicPr>
        <p:blipFill>
          <a:blip r:embed="rId6">
            <a:alphaModFix/>
          </a:blip>
          <a:stretch>
            <a:fillRect/>
          </a:stretch>
        </p:blipFill>
        <p:spPr>
          <a:xfrm>
            <a:off x="4773775" y="281278"/>
            <a:ext cx="1073900" cy="6692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0"/>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03" name="Google Shape;403;p50"/>
          <p:cNvPicPr preferRelativeResize="0"/>
          <p:nvPr/>
        </p:nvPicPr>
        <p:blipFill>
          <a:blip r:embed="rId4">
            <a:alphaModFix/>
          </a:blip>
          <a:stretch>
            <a:fillRect/>
          </a:stretch>
        </p:blipFill>
        <p:spPr>
          <a:xfrm>
            <a:off x="1015950" y="1682450"/>
            <a:ext cx="5943600" cy="3133725"/>
          </a:xfrm>
          <a:prstGeom prst="rect">
            <a:avLst/>
          </a:prstGeom>
          <a:noFill/>
          <a:ln>
            <a:noFill/>
          </a:ln>
        </p:spPr>
      </p:pic>
      <p:sp>
        <p:nvSpPr>
          <p:cNvPr id="404" name="Google Shape;404;p50"/>
          <p:cNvSpPr/>
          <p:nvPr/>
        </p:nvSpPr>
        <p:spPr>
          <a:xfrm>
            <a:off x="7072300" y="1023022"/>
            <a:ext cx="1727892" cy="1042578"/>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Insight 3</a:t>
            </a:r>
            <a:endParaRPr b="1">
              <a:latin typeface="Proxima Nova"/>
              <a:ea typeface="Proxima Nova"/>
              <a:cs typeface="Proxima Nova"/>
              <a:sym typeface="Proxima Nova"/>
            </a:endParaRPr>
          </a:p>
        </p:txBody>
      </p:sp>
      <p:sp>
        <p:nvSpPr>
          <p:cNvPr id="405" name="Google Shape;405;p50"/>
          <p:cNvSpPr/>
          <p:nvPr/>
        </p:nvSpPr>
        <p:spPr>
          <a:xfrm>
            <a:off x="341575" y="331500"/>
            <a:ext cx="38175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BUSINESS INSIGHTS</a:t>
            </a:r>
            <a:endParaRPr sz="3000">
              <a:latin typeface="Proxima Nova"/>
              <a:ea typeface="Proxima Nova"/>
              <a:cs typeface="Proxima Nova"/>
              <a:sym typeface="Proxima Nova"/>
            </a:endParaRPr>
          </a:p>
        </p:txBody>
      </p:sp>
      <p:pic>
        <p:nvPicPr>
          <p:cNvPr id="406" name="Google Shape;406;p50"/>
          <p:cNvPicPr preferRelativeResize="0"/>
          <p:nvPr/>
        </p:nvPicPr>
        <p:blipFill>
          <a:blip r:embed="rId5">
            <a:alphaModFix/>
          </a:blip>
          <a:stretch>
            <a:fillRect/>
          </a:stretch>
        </p:blipFill>
        <p:spPr>
          <a:xfrm>
            <a:off x="4773775" y="281278"/>
            <a:ext cx="1073900" cy="66929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1"/>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412" name="Google Shape;412;p51"/>
          <p:cNvSpPr/>
          <p:nvPr/>
        </p:nvSpPr>
        <p:spPr>
          <a:xfrm>
            <a:off x="6216650" y="1169622"/>
            <a:ext cx="1727892" cy="1042578"/>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Insight 5</a:t>
            </a:r>
            <a:endParaRPr b="1">
              <a:latin typeface="Proxima Nova"/>
              <a:ea typeface="Proxima Nova"/>
              <a:cs typeface="Proxima Nova"/>
              <a:sym typeface="Proxima Nova"/>
            </a:endParaRPr>
          </a:p>
        </p:txBody>
      </p:sp>
      <p:sp>
        <p:nvSpPr>
          <p:cNvPr id="413" name="Google Shape;413;p51"/>
          <p:cNvSpPr/>
          <p:nvPr/>
        </p:nvSpPr>
        <p:spPr>
          <a:xfrm>
            <a:off x="1256550" y="1259147"/>
            <a:ext cx="1727892" cy="1042578"/>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Insight 4</a:t>
            </a:r>
            <a:endParaRPr b="1">
              <a:latin typeface="Proxima Nova"/>
              <a:ea typeface="Proxima Nova"/>
              <a:cs typeface="Proxima Nova"/>
              <a:sym typeface="Proxima Nova"/>
            </a:endParaRPr>
          </a:p>
        </p:txBody>
      </p:sp>
      <p:pic>
        <p:nvPicPr>
          <p:cNvPr id="414" name="Google Shape;414;p51"/>
          <p:cNvPicPr preferRelativeResize="0"/>
          <p:nvPr/>
        </p:nvPicPr>
        <p:blipFill rotWithShape="1">
          <a:blip r:embed="rId4">
            <a:alphaModFix/>
          </a:blip>
          <a:srcRect b="61295" l="40376" r="38566" t="0"/>
          <a:stretch/>
        </p:blipFill>
        <p:spPr>
          <a:xfrm>
            <a:off x="683725" y="2383975"/>
            <a:ext cx="1173852" cy="1177375"/>
          </a:xfrm>
          <a:prstGeom prst="rect">
            <a:avLst/>
          </a:prstGeom>
          <a:noFill/>
          <a:ln>
            <a:noFill/>
          </a:ln>
        </p:spPr>
      </p:pic>
      <p:pic>
        <p:nvPicPr>
          <p:cNvPr id="415" name="Google Shape;415;p51"/>
          <p:cNvPicPr preferRelativeResize="0"/>
          <p:nvPr/>
        </p:nvPicPr>
        <p:blipFill rotWithShape="1">
          <a:blip r:embed="rId4">
            <a:alphaModFix/>
          </a:blip>
          <a:srcRect b="61295" l="60320" r="18622" t="0"/>
          <a:stretch/>
        </p:blipFill>
        <p:spPr>
          <a:xfrm>
            <a:off x="2295600" y="2434089"/>
            <a:ext cx="1073900" cy="1077124"/>
          </a:xfrm>
          <a:prstGeom prst="rect">
            <a:avLst/>
          </a:prstGeom>
          <a:noFill/>
          <a:ln>
            <a:noFill/>
          </a:ln>
        </p:spPr>
      </p:pic>
      <p:sp>
        <p:nvSpPr>
          <p:cNvPr id="416" name="Google Shape;416;p51"/>
          <p:cNvSpPr/>
          <p:nvPr/>
        </p:nvSpPr>
        <p:spPr>
          <a:xfrm>
            <a:off x="1114838" y="3915100"/>
            <a:ext cx="1856700" cy="669300"/>
          </a:xfrm>
          <a:prstGeom prst="ellipse">
            <a:avLst/>
          </a:prstGeom>
          <a:solidFill>
            <a:srgbClr val="EAD1DC"/>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26713 patients</a:t>
            </a:r>
            <a:endParaRPr b="1" sz="1600">
              <a:latin typeface="Proxima Nova"/>
              <a:ea typeface="Proxima Nova"/>
              <a:cs typeface="Proxima Nova"/>
              <a:sym typeface="Proxima Nova"/>
            </a:endParaRPr>
          </a:p>
        </p:txBody>
      </p:sp>
      <p:pic>
        <p:nvPicPr>
          <p:cNvPr id="417" name="Google Shape;417;p51"/>
          <p:cNvPicPr preferRelativeResize="0"/>
          <p:nvPr/>
        </p:nvPicPr>
        <p:blipFill>
          <a:blip r:embed="rId5">
            <a:alphaModFix/>
          </a:blip>
          <a:stretch>
            <a:fillRect/>
          </a:stretch>
        </p:blipFill>
        <p:spPr>
          <a:xfrm>
            <a:off x="5801775" y="2383975"/>
            <a:ext cx="1448850" cy="1448850"/>
          </a:xfrm>
          <a:prstGeom prst="rect">
            <a:avLst/>
          </a:prstGeom>
          <a:noFill/>
          <a:ln>
            <a:noFill/>
          </a:ln>
        </p:spPr>
      </p:pic>
      <p:pic>
        <p:nvPicPr>
          <p:cNvPr id="418" name="Google Shape;418;p51"/>
          <p:cNvPicPr preferRelativeResize="0"/>
          <p:nvPr/>
        </p:nvPicPr>
        <p:blipFill rotWithShape="1">
          <a:blip r:embed="rId6">
            <a:alphaModFix/>
          </a:blip>
          <a:srcRect b="0" l="32142" r="31988" t="0"/>
          <a:stretch/>
        </p:blipFill>
        <p:spPr>
          <a:xfrm>
            <a:off x="7309445" y="2469863"/>
            <a:ext cx="593575" cy="1277075"/>
          </a:xfrm>
          <a:prstGeom prst="rect">
            <a:avLst/>
          </a:prstGeom>
          <a:noFill/>
          <a:ln>
            <a:noFill/>
          </a:ln>
        </p:spPr>
      </p:pic>
      <p:sp>
        <p:nvSpPr>
          <p:cNvPr id="419" name="Google Shape;419;p51"/>
          <p:cNvSpPr/>
          <p:nvPr/>
        </p:nvSpPr>
        <p:spPr>
          <a:xfrm>
            <a:off x="5726150" y="4229325"/>
            <a:ext cx="1808400" cy="441900"/>
          </a:xfrm>
          <a:prstGeom prst="rect">
            <a:avLst/>
          </a:prstGeom>
          <a:solidFill>
            <a:srgbClr val="EAD1DC"/>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$ 29, 56, 81, 120</a:t>
            </a:r>
            <a:endParaRPr/>
          </a:p>
        </p:txBody>
      </p:sp>
      <p:sp>
        <p:nvSpPr>
          <p:cNvPr id="420" name="Google Shape;420;p51"/>
          <p:cNvSpPr/>
          <p:nvPr/>
        </p:nvSpPr>
        <p:spPr>
          <a:xfrm>
            <a:off x="341575" y="331500"/>
            <a:ext cx="38175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BUSINESS INSIGHTS</a:t>
            </a:r>
            <a:endParaRPr sz="3000">
              <a:latin typeface="Proxima Nova"/>
              <a:ea typeface="Proxima Nova"/>
              <a:cs typeface="Proxima Nova"/>
              <a:sym typeface="Proxima Nova"/>
            </a:endParaRPr>
          </a:p>
        </p:txBody>
      </p:sp>
      <p:pic>
        <p:nvPicPr>
          <p:cNvPr id="421" name="Google Shape;421;p51"/>
          <p:cNvPicPr preferRelativeResize="0"/>
          <p:nvPr/>
        </p:nvPicPr>
        <p:blipFill>
          <a:blip r:embed="rId7">
            <a:alphaModFix/>
          </a:blip>
          <a:stretch>
            <a:fillRect/>
          </a:stretch>
        </p:blipFill>
        <p:spPr>
          <a:xfrm>
            <a:off x="4773775" y="281278"/>
            <a:ext cx="1073900" cy="669297"/>
          </a:xfrm>
          <a:prstGeom prst="rect">
            <a:avLst/>
          </a:prstGeom>
          <a:noFill/>
          <a:ln>
            <a:noFill/>
          </a:ln>
        </p:spPr>
      </p:pic>
      <p:pic>
        <p:nvPicPr>
          <p:cNvPr id="422" name="Google Shape;422;p51"/>
          <p:cNvPicPr preferRelativeResize="0"/>
          <p:nvPr/>
        </p:nvPicPr>
        <p:blipFill rotWithShape="1">
          <a:blip r:embed="rId8">
            <a:alphaModFix/>
          </a:blip>
          <a:srcRect b="-5014" l="11481" r="11971" t="9320"/>
          <a:stretch/>
        </p:blipFill>
        <p:spPr>
          <a:xfrm>
            <a:off x="1857575" y="2787475"/>
            <a:ext cx="274275" cy="44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85" name="Google Shape;85;p16"/>
          <p:cNvPicPr preferRelativeResize="0"/>
          <p:nvPr/>
        </p:nvPicPr>
        <p:blipFill>
          <a:blip r:embed="rId4">
            <a:alphaModFix/>
          </a:blip>
          <a:stretch>
            <a:fillRect/>
          </a:stretch>
        </p:blipFill>
        <p:spPr>
          <a:xfrm>
            <a:off x="4660825" y="3194600"/>
            <a:ext cx="3422226" cy="1534375"/>
          </a:xfrm>
          <a:prstGeom prst="rect">
            <a:avLst/>
          </a:prstGeom>
          <a:noFill/>
          <a:ln>
            <a:noFill/>
          </a:ln>
        </p:spPr>
      </p:pic>
      <p:pic>
        <p:nvPicPr>
          <p:cNvPr id="86" name="Google Shape;86;p16"/>
          <p:cNvPicPr preferRelativeResize="0"/>
          <p:nvPr/>
        </p:nvPicPr>
        <p:blipFill>
          <a:blip r:embed="rId5">
            <a:alphaModFix/>
          </a:blip>
          <a:stretch>
            <a:fillRect/>
          </a:stretch>
        </p:blipFill>
        <p:spPr>
          <a:xfrm>
            <a:off x="364450" y="2571751"/>
            <a:ext cx="4122075" cy="2157219"/>
          </a:xfrm>
          <a:prstGeom prst="rect">
            <a:avLst/>
          </a:prstGeom>
          <a:noFill/>
          <a:ln>
            <a:noFill/>
          </a:ln>
        </p:spPr>
      </p:pic>
      <p:sp>
        <p:nvSpPr>
          <p:cNvPr id="87" name="Google Shape;87;p16"/>
          <p:cNvSpPr txBox="1"/>
          <p:nvPr/>
        </p:nvSpPr>
        <p:spPr>
          <a:xfrm>
            <a:off x="8155925" y="1407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88" name="Google Shape;88;p16"/>
          <p:cNvSpPr/>
          <p:nvPr/>
        </p:nvSpPr>
        <p:spPr>
          <a:xfrm>
            <a:off x="306225" y="954350"/>
            <a:ext cx="3963300" cy="13137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There are different types of insurance plans that's available in US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Employer-provided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Medicare -for all folks and disabled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Medicaid - mainly for poor</a:t>
            </a:r>
            <a:endParaRPr>
              <a:solidFill>
                <a:schemeClr val="dk1"/>
              </a:solidFill>
              <a:latin typeface="Playfair Display"/>
              <a:ea typeface="Playfair Display"/>
              <a:cs typeface="Playfair Display"/>
              <a:sym typeface="Playfair Display"/>
            </a:endParaRPr>
          </a:p>
        </p:txBody>
      </p:sp>
      <p:sp>
        <p:nvSpPr>
          <p:cNvPr id="89" name="Google Shape;89;p16"/>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90" name="Google Shape;90;p16"/>
          <p:cNvPicPr preferRelativeResize="0"/>
          <p:nvPr/>
        </p:nvPicPr>
        <p:blipFill>
          <a:blip r:embed="rId6">
            <a:alphaModFix/>
          </a:blip>
          <a:stretch>
            <a:fillRect/>
          </a:stretch>
        </p:blipFill>
        <p:spPr>
          <a:xfrm>
            <a:off x="4867275" y="1013563"/>
            <a:ext cx="3409059" cy="1720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2"/>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28" name="Google Shape;428;p52"/>
          <p:cNvPicPr preferRelativeResize="0"/>
          <p:nvPr/>
        </p:nvPicPr>
        <p:blipFill>
          <a:blip r:embed="rId4">
            <a:alphaModFix/>
          </a:blip>
          <a:stretch>
            <a:fillRect/>
          </a:stretch>
        </p:blipFill>
        <p:spPr>
          <a:xfrm>
            <a:off x="4354325" y="1895025"/>
            <a:ext cx="4274776" cy="2602950"/>
          </a:xfrm>
          <a:prstGeom prst="rect">
            <a:avLst/>
          </a:prstGeom>
          <a:noFill/>
          <a:ln>
            <a:noFill/>
          </a:ln>
        </p:spPr>
      </p:pic>
      <p:pic>
        <p:nvPicPr>
          <p:cNvPr id="429" name="Google Shape;429;p52"/>
          <p:cNvPicPr preferRelativeResize="0"/>
          <p:nvPr/>
        </p:nvPicPr>
        <p:blipFill>
          <a:blip r:embed="rId5">
            <a:alphaModFix/>
          </a:blip>
          <a:stretch>
            <a:fillRect/>
          </a:stretch>
        </p:blipFill>
        <p:spPr>
          <a:xfrm>
            <a:off x="344950" y="1386113"/>
            <a:ext cx="4144448" cy="2371272"/>
          </a:xfrm>
          <a:prstGeom prst="rect">
            <a:avLst/>
          </a:prstGeom>
          <a:noFill/>
          <a:ln>
            <a:noFill/>
          </a:ln>
        </p:spPr>
      </p:pic>
      <p:sp>
        <p:nvSpPr>
          <p:cNvPr id="430" name="Google Shape;430;p52"/>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3"/>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36" name="Google Shape;436;p53"/>
          <p:cNvPicPr preferRelativeResize="0"/>
          <p:nvPr/>
        </p:nvPicPr>
        <p:blipFill>
          <a:blip r:embed="rId4">
            <a:alphaModFix/>
          </a:blip>
          <a:stretch>
            <a:fillRect/>
          </a:stretch>
        </p:blipFill>
        <p:spPr>
          <a:xfrm>
            <a:off x="414675" y="1246925"/>
            <a:ext cx="5783981" cy="3540875"/>
          </a:xfrm>
          <a:prstGeom prst="rect">
            <a:avLst/>
          </a:prstGeom>
          <a:noFill/>
          <a:ln>
            <a:noFill/>
          </a:ln>
        </p:spPr>
      </p:pic>
      <p:graphicFrame>
        <p:nvGraphicFramePr>
          <p:cNvPr id="437" name="Google Shape;437;p53"/>
          <p:cNvGraphicFramePr/>
          <p:nvPr/>
        </p:nvGraphicFramePr>
        <p:xfrm>
          <a:off x="6198650" y="1397500"/>
          <a:ext cx="3000000" cy="3000000"/>
        </p:xfrm>
        <a:graphic>
          <a:graphicData uri="http://schemas.openxmlformats.org/drawingml/2006/table">
            <a:tbl>
              <a:tblPr>
                <a:noFill/>
                <a:tableStyleId>{177EC75F-6EFF-43E8-B173-B9424237AC7C}</a:tableStyleId>
              </a:tblPr>
              <a:tblGrid>
                <a:gridCol w="1272100"/>
                <a:gridCol w="1555450"/>
              </a:tblGrid>
              <a:tr h="285150">
                <a:tc>
                  <a:txBody>
                    <a:bodyPr/>
                    <a:lstStyle/>
                    <a:p>
                      <a:pPr indent="0" lvl="0" marL="0" rtl="0" algn="l">
                        <a:spcBef>
                          <a:spcPts val="0"/>
                        </a:spcBef>
                        <a:spcAft>
                          <a:spcPts val="0"/>
                        </a:spcAft>
                        <a:buNone/>
                      </a:pPr>
                      <a:r>
                        <a:rPr lang="en" sz="1000">
                          <a:latin typeface="Proxima Nova"/>
                          <a:ea typeface="Proxima Nova"/>
                          <a:cs typeface="Proxima Nova"/>
                          <a:sym typeface="Proxima Nova"/>
                        </a:rPr>
                        <a:t>Test Performed</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Chi Sqaure Contigency</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5150">
                <a:tc>
                  <a:txBody>
                    <a:bodyPr/>
                    <a:lstStyle/>
                    <a:p>
                      <a:pPr indent="0" lvl="0" marL="0" rtl="0" algn="l">
                        <a:spcBef>
                          <a:spcPts val="0"/>
                        </a:spcBef>
                        <a:spcAft>
                          <a:spcPts val="0"/>
                        </a:spcAft>
                        <a:buNone/>
                      </a:pPr>
                      <a:r>
                        <a:rPr lang="en" sz="1000">
                          <a:latin typeface="Proxima Nova"/>
                          <a:ea typeface="Proxima Nova"/>
                          <a:cs typeface="Proxima Nova"/>
                          <a:sym typeface="Proxima Nova"/>
                        </a:rPr>
                        <a:t>Stats Value</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44912.23342</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5150">
                <a:tc>
                  <a:txBody>
                    <a:bodyPr/>
                    <a:lstStyle/>
                    <a:p>
                      <a:pPr indent="0" lvl="0" marL="0" rtl="0" algn="l">
                        <a:spcBef>
                          <a:spcPts val="0"/>
                        </a:spcBef>
                        <a:spcAft>
                          <a:spcPts val="0"/>
                        </a:spcAft>
                        <a:buNone/>
                      </a:pPr>
                      <a:r>
                        <a:rPr lang="en" sz="1000">
                          <a:latin typeface="Proxima Nova"/>
                          <a:ea typeface="Proxima Nova"/>
                          <a:cs typeface="Proxima Nova"/>
                          <a:sym typeface="Proxima Nova"/>
                        </a:rPr>
                        <a:t>PVal</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Proxima Nova"/>
                          <a:ea typeface="Proxima Nova"/>
                          <a:cs typeface="Proxima Nova"/>
                          <a:sym typeface="Proxima Nova"/>
                        </a:rPr>
                        <a:t>0.0</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5150">
                <a:tc>
                  <a:txBody>
                    <a:bodyPr/>
                    <a:lstStyle/>
                    <a:p>
                      <a:pPr indent="0" lvl="0" marL="0" rtl="0" algn="l">
                        <a:spcBef>
                          <a:spcPts val="0"/>
                        </a:spcBef>
                        <a:spcAft>
                          <a:spcPts val="0"/>
                        </a:spcAft>
                        <a:buNone/>
                      </a:pPr>
                      <a:r>
                        <a:rPr lang="en" sz="1000">
                          <a:latin typeface="Proxima Nova"/>
                          <a:ea typeface="Proxima Nova"/>
                          <a:cs typeface="Proxima Nova"/>
                          <a:sym typeface="Proxima Nova"/>
                        </a:rPr>
                        <a:t>Significance</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Proxima Nova"/>
                          <a:ea typeface="Proxima Nova"/>
                          <a:cs typeface="Proxima Nova"/>
                          <a:sym typeface="Proxima Nova"/>
                        </a:rPr>
                        <a:t>Significant</a:t>
                      </a:r>
                      <a:endParaRPr sz="10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38" name="Google Shape;438;p53"/>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39" name="Google Shape;439;p53"/>
          <p:cNvSpPr/>
          <p:nvPr/>
        </p:nvSpPr>
        <p:spPr>
          <a:xfrm>
            <a:off x="580425" y="1323125"/>
            <a:ext cx="17658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45" name="Google Shape;445;p54"/>
          <p:cNvPicPr preferRelativeResize="0"/>
          <p:nvPr/>
        </p:nvPicPr>
        <p:blipFill>
          <a:blip r:embed="rId4">
            <a:alphaModFix/>
          </a:blip>
          <a:stretch>
            <a:fillRect/>
          </a:stretch>
        </p:blipFill>
        <p:spPr>
          <a:xfrm>
            <a:off x="272075" y="1183925"/>
            <a:ext cx="5564601" cy="3363650"/>
          </a:xfrm>
          <a:prstGeom prst="rect">
            <a:avLst/>
          </a:prstGeom>
          <a:noFill/>
          <a:ln>
            <a:noFill/>
          </a:ln>
        </p:spPr>
      </p:pic>
      <p:graphicFrame>
        <p:nvGraphicFramePr>
          <p:cNvPr id="446" name="Google Shape;446;p54"/>
          <p:cNvGraphicFramePr/>
          <p:nvPr/>
        </p:nvGraphicFramePr>
        <p:xfrm>
          <a:off x="5876300" y="1501338"/>
          <a:ext cx="3000000" cy="3000000"/>
        </p:xfrm>
        <a:graphic>
          <a:graphicData uri="http://schemas.openxmlformats.org/drawingml/2006/table">
            <a:tbl>
              <a:tblPr>
                <a:noFill/>
                <a:tableStyleId>{177EC75F-6EFF-43E8-B173-B9424237AC7C}</a:tableStyleId>
              </a:tblPr>
              <a:tblGrid>
                <a:gridCol w="1415425"/>
                <a:gridCol w="1771900"/>
              </a:tblGrid>
              <a:tr h="356000">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Chi Sqaure Contigency</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4400">
                <a:tc>
                  <a:txBody>
                    <a:bodyPr/>
                    <a:lstStyle/>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Stats Value</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44191.3722666182</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0875">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0.0</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6000">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47" name="Google Shape;447;p54"/>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48" name="Google Shape;448;p54"/>
          <p:cNvSpPr/>
          <p:nvPr/>
        </p:nvSpPr>
        <p:spPr>
          <a:xfrm>
            <a:off x="428025" y="1246925"/>
            <a:ext cx="17658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1" type="subTitle"/>
          </p:nvPr>
        </p:nvSpPr>
        <p:spPr>
          <a:xfrm>
            <a:off x="311700" y="407225"/>
            <a:ext cx="8520600" cy="42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4" name="Google Shape;454;p55"/>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55" name="Google Shape;455;p55"/>
          <p:cNvPicPr preferRelativeResize="0"/>
          <p:nvPr/>
        </p:nvPicPr>
        <p:blipFill>
          <a:blip r:embed="rId4">
            <a:alphaModFix/>
          </a:blip>
          <a:stretch>
            <a:fillRect/>
          </a:stretch>
        </p:blipFill>
        <p:spPr>
          <a:xfrm>
            <a:off x="211750" y="1396375"/>
            <a:ext cx="5635125" cy="3352475"/>
          </a:xfrm>
          <a:prstGeom prst="rect">
            <a:avLst/>
          </a:prstGeom>
          <a:noFill/>
          <a:ln>
            <a:noFill/>
          </a:ln>
        </p:spPr>
      </p:pic>
      <p:graphicFrame>
        <p:nvGraphicFramePr>
          <p:cNvPr id="456" name="Google Shape;456;p55"/>
          <p:cNvGraphicFramePr/>
          <p:nvPr/>
        </p:nvGraphicFramePr>
        <p:xfrm>
          <a:off x="5846875" y="1457739"/>
          <a:ext cx="3000000" cy="3000000"/>
        </p:xfrm>
        <a:graphic>
          <a:graphicData uri="http://schemas.openxmlformats.org/drawingml/2006/table">
            <a:tbl>
              <a:tblPr>
                <a:noFill/>
                <a:tableStyleId>{177EC75F-6EFF-43E8-B173-B9424237AC7C}</a:tableStyleId>
              </a:tblPr>
              <a:tblGrid>
                <a:gridCol w="1212775"/>
                <a:gridCol w="1916500"/>
              </a:tblGrid>
              <a:tr h="328800">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Chi Sqaure Contigency</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800">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rgbClr val="FFFFFF"/>
                          </a:highlight>
                        </a:rPr>
                        <a:t>703.9414756354904</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80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2.933423389758317e-152</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0100">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a:t>
                      </a:r>
                      <a:r>
                        <a:rPr lang="en" sz="1200">
                          <a:solidFill>
                            <a:schemeClr val="dk1"/>
                          </a:solidFill>
                          <a:latin typeface="Proxima Nova"/>
                          <a:ea typeface="Proxima Nova"/>
                          <a:cs typeface="Proxima Nova"/>
                          <a:sym typeface="Proxima Nova"/>
                        </a:rPr>
                        <a:t>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57" name="Google Shape;457;p55"/>
          <p:cNvSpPr/>
          <p:nvPr/>
        </p:nvSpPr>
        <p:spPr>
          <a:xfrm>
            <a:off x="401825" y="1457750"/>
            <a:ext cx="17658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p:txBody>
      </p:sp>
      <p:sp>
        <p:nvSpPr>
          <p:cNvPr id="458" name="Google Shape;458;p55"/>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6"/>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64" name="Google Shape;464;p56"/>
          <p:cNvPicPr preferRelativeResize="0"/>
          <p:nvPr/>
        </p:nvPicPr>
        <p:blipFill>
          <a:blip r:embed="rId4">
            <a:alphaModFix/>
          </a:blip>
          <a:stretch>
            <a:fillRect/>
          </a:stretch>
        </p:blipFill>
        <p:spPr>
          <a:xfrm>
            <a:off x="458400" y="1468875"/>
            <a:ext cx="5147574" cy="3465000"/>
          </a:xfrm>
          <a:prstGeom prst="rect">
            <a:avLst/>
          </a:prstGeom>
          <a:noFill/>
          <a:ln>
            <a:noFill/>
          </a:ln>
        </p:spPr>
      </p:pic>
      <p:graphicFrame>
        <p:nvGraphicFramePr>
          <p:cNvPr id="465" name="Google Shape;465;p56"/>
          <p:cNvGraphicFramePr/>
          <p:nvPr/>
        </p:nvGraphicFramePr>
        <p:xfrm>
          <a:off x="5716475" y="1398364"/>
          <a:ext cx="3000000" cy="3000000"/>
        </p:xfrm>
        <a:graphic>
          <a:graphicData uri="http://schemas.openxmlformats.org/drawingml/2006/table">
            <a:tbl>
              <a:tblPr>
                <a:noFill/>
                <a:tableStyleId>{177EC75F-6EFF-43E8-B173-B9424237AC7C}</a:tableStyleId>
              </a:tblPr>
              <a:tblGrid>
                <a:gridCol w="1342875"/>
                <a:gridCol w="1806550"/>
              </a:tblGrid>
              <a:tr h="409500">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Chi Sqaure Contigency</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375">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rgbClr val="FFFFFF"/>
                          </a:highlight>
                        </a:rPr>
                        <a:t>1.159574e-01</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391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1</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09025">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Ins</a:t>
                      </a:r>
                      <a:r>
                        <a:rPr lang="en" sz="1200">
                          <a:solidFill>
                            <a:schemeClr val="dk1"/>
                          </a:solidFill>
                          <a:latin typeface="Proxima Nova"/>
                          <a:ea typeface="Proxima Nova"/>
                          <a:cs typeface="Proxima Nova"/>
                          <a:sym typeface="Proxima Nova"/>
                        </a:rPr>
                        <a:t>ignificant</a:t>
                      </a:r>
                      <a:endParaRPr sz="1200">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66" name="Google Shape;466;p56"/>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67" name="Google Shape;467;p56"/>
          <p:cNvSpPr/>
          <p:nvPr/>
        </p:nvSpPr>
        <p:spPr>
          <a:xfrm>
            <a:off x="557875" y="1545075"/>
            <a:ext cx="17658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ph idx="1" type="subTitle"/>
          </p:nvPr>
        </p:nvSpPr>
        <p:spPr>
          <a:xfrm>
            <a:off x="311700" y="434100"/>
            <a:ext cx="8520600" cy="43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73" name="Google Shape;473;p57"/>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74" name="Google Shape;474;p57"/>
          <p:cNvPicPr preferRelativeResize="0"/>
          <p:nvPr/>
        </p:nvPicPr>
        <p:blipFill>
          <a:blip r:embed="rId4">
            <a:alphaModFix/>
          </a:blip>
          <a:stretch>
            <a:fillRect/>
          </a:stretch>
        </p:blipFill>
        <p:spPr>
          <a:xfrm>
            <a:off x="245700" y="1554150"/>
            <a:ext cx="5520650" cy="2902100"/>
          </a:xfrm>
          <a:prstGeom prst="rect">
            <a:avLst/>
          </a:prstGeom>
          <a:noFill/>
          <a:ln>
            <a:noFill/>
          </a:ln>
        </p:spPr>
      </p:pic>
      <p:graphicFrame>
        <p:nvGraphicFramePr>
          <p:cNvPr id="475" name="Google Shape;475;p57"/>
          <p:cNvGraphicFramePr/>
          <p:nvPr/>
        </p:nvGraphicFramePr>
        <p:xfrm>
          <a:off x="5860875" y="1732000"/>
          <a:ext cx="3000000" cy="3000000"/>
        </p:xfrm>
        <a:graphic>
          <a:graphicData uri="http://schemas.openxmlformats.org/drawingml/2006/table">
            <a:tbl>
              <a:tblPr>
                <a:noFill/>
                <a:tableStyleId>{177EC75F-6EFF-43E8-B173-B9424237AC7C}</a:tableStyleId>
              </a:tblPr>
              <a:tblGrid>
                <a:gridCol w="1288150"/>
                <a:gridCol w="1899275"/>
              </a:tblGrid>
              <a:tr h="37782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Chi Sqaure Contigency</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rgbClr val="FFFFFF"/>
                          </a:highlight>
                          <a:latin typeface="Proxima Nova"/>
                          <a:ea typeface="Proxima Nova"/>
                          <a:cs typeface="Proxima Nova"/>
                          <a:sym typeface="Proxima Nova"/>
                        </a:rPr>
                        <a:t>7.177629e+03</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Proxima Nova"/>
                          <a:ea typeface="Proxima Nova"/>
                          <a:cs typeface="Proxima Nova"/>
                          <a:sym typeface="Proxima Nova"/>
                        </a:rPr>
                        <a:t>0</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76" name="Google Shape;476;p57"/>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77" name="Google Shape;477;p57"/>
          <p:cNvSpPr/>
          <p:nvPr/>
        </p:nvSpPr>
        <p:spPr>
          <a:xfrm>
            <a:off x="443850" y="1554150"/>
            <a:ext cx="19350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idx="1" type="subTitle"/>
          </p:nvPr>
        </p:nvSpPr>
        <p:spPr>
          <a:xfrm>
            <a:off x="311700" y="632225"/>
            <a:ext cx="8520600" cy="409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83" name="Google Shape;483;p58"/>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84" name="Google Shape;484;p58"/>
          <p:cNvPicPr preferRelativeResize="0"/>
          <p:nvPr/>
        </p:nvPicPr>
        <p:blipFill>
          <a:blip r:embed="rId4">
            <a:alphaModFix/>
          </a:blip>
          <a:stretch>
            <a:fillRect/>
          </a:stretch>
        </p:blipFill>
        <p:spPr>
          <a:xfrm>
            <a:off x="412400" y="2030700"/>
            <a:ext cx="4490000" cy="2369725"/>
          </a:xfrm>
          <a:prstGeom prst="rect">
            <a:avLst/>
          </a:prstGeom>
          <a:noFill/>
          <a:ln>
            <a:noFill/>
          </a:ln>
        </p:spPr>
      </p:pic>
      <p:graphicFrame>
        <p:nvGraphicFramePr>
          <p:cNvPr id="485" name="Google Shape;485;p58"/>
          <p:cNvGraphicFramePr/>
          <p:nvPr/>
        </p:nvGraphicFramePr>
        <p:xfrm>
          <a:off x="5230350" y="1974350"/>
          <a:ext cx="3000000" cy="3000000"/>
        </p:xfrm>
        <a:graphic>
          <a:graphicData uri="http://schemas.openxmlformats.org/drawingml/2006/table">
            <a:tbl>
              <a:tblPr>
                <a:noFill/>
                <a:tableStyleId>{177EC75F-6EFF-43E8-B173-B9424237AC7C}</a:tableStyleId>
              </a:tblPr>
              <a:tblGrid>
                <a:gridCol w="1580500"/>
                <a:gridCol w="2021450"/>
              </a:tblGrid>
              <a:tr h="34767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MannWhitneyU</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rgbClr val="FFFFFF"/>
                          </a:highlight>
                        </a:rPr>
                        <a:t>1.084865e+10</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16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0</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175">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86" name="Google Shape;486;p58"/>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87" name="Google Shape;487;p58"/>
          <p:cNvSpPr/>
          <p:nvPr/>
        </p:nvSpPr>
        <p:spPr>
          <a:xfrm>
            <a:off x="619200" y="1185525"/>
            <a:ext cx="34239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Total Claims Covered vs Potential Fraud</a:t>
            </a:r>
            <a:endParaRPr>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9"/>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493" name="Google Shape;493;p59"/>
          <p:cNvPicPr preferRelativeResize="0"/>
          <p:nvPr/>
        </p:nvPicPr>
        <p:blipFill>
          <a:blip r:embed="rId4">
            <a:alphaModFix/>
          </a:blip>
          <a:stretch>
            <a:fillRect/>
          </a:stretch>
        </p:blipFill>
        <p:spPr>
          <a:xfrm>
            <a:off x="244500" y="1871250"/>
            <a:ext cx="5069436" cy="2527375"/>
          </a:xfrm>
          <a:prstGeom prst="rect">
            <a:avLst/>
          </a:prstGeom>
          <a:noFill/>
          <a:ln>
            <a:noFill/>
          </a:ln>
        </p:spPr>
      </p:pic>
      <p:sp>
        <p:nvSpPr>
          <p:cNvPr id="494" name="Google Shape;494;p59"/>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495" name="Google Shape;495;p59"/>
          <p:cNvSpPr/>
          <p:nvPr/>
        </p:nvSpPr>
        <p:spPr>
          <a:xfrm>
            <a:off x="659400" y="1165450"/>
            <a:ext cx="36042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Total Claims Beneficiary vs Potential Fraud</a:t>
            </a:r>
            <a:endParaRPr>
              <a:latin typeface="Proxima Nova"/>
              <a:ea typeface="Proxima Nova"/>
              <a:cs typeface="Proxima Nova"/>
              <a:sym typeface="Proxima Nova"/>
            </a:endParaRPr>
          </a:p>
        </p:txBody>
      </p:sp>
      <p:graphicFrame>
        <p:nvGraphicFramePr>
          <p:cNvPr id="496" name="Google Shape;496;p59"/>
          <p:cNvGraphicFramePr/>
          <p:nvPr/>
        </p:nvGraphicFramePr>
        <p:xfrm>
          <a:off x="5542050" y="1693075"/>
          <a:ext cx="3000000" cy="3000000"/>
        </p:xfrm>
        <a:graphic>
          <a:graphicData uri="http://schemas.openxmlformats.org/drawingml/2006/table">
            <a:tbl>
              <a:tblPr>
                <a:noFill/>
                <a:tableStyleId>{177EC75F-6EFF-43E8-B173-B9424237AC7C}</a:tableStyleId>
              </a:tblPr>
              <a:tblGrid>
                <a:gridCol w="1580500"/>
                <a:gridCol w="1539250"/>
              </a:tblGrid>
              <a:tr h="34767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MannWhitneyU</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2275">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chemeClr val="lt1"/>
                          </a:highlight>
                        </a:rPr>
                        <a:t>3.574426e+10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16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0</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175">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0"/>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02" name="Google Shape;502;p60"/>
          <p:cNvPicPr preferRelativeResize="0"/>
          <p:nvPr/>
        </p:nvPicPr>
        <p:blipFill>
          <a:blip r:embed="rId4">
            <a:alphaModFix/>
          </a:blip>
          <a:stretch>
            <a:fillRect/>
          </a:stretch>
        </p:blipFill>
        <p:spPr>
          <a:xfrm>
            <a:off x="304775" y="1791000"/>
            <a:ext cx="5368550" cy="3107525"/>
          </a:xfrm>
          <a:prstGeom prst="rect">
            <a:avLst/>
          </a:prstGeom>
          <a:noFill/>
          <a:ln>
            <a:noFill/>
          </a:ln>
        </p:spPr>
      </p:pic>
      <p:sp>
        <p:nvSpPr>
          <p:cNvPr id="503" name="Google Shape;503;p60"/>
          <p:cNvSpPr/>
          <p:nvPr/>
        </p:nvSpPr>
        <p:spPr>
          <a:xfrm>
            <a:off x="244500" y="583950"/>
            <a:ext cx="79020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504" name="Google Shape;504;p60"/>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505" name="Google Shape;505;p60"/>
          <p:cNvSpPr/>
          <p:nvPr/>
        </p:nvSpPr>
        <p:spPr>
          <a:xfrm>
            <a:off x="659400" y="1165450"/>
            <a:ext cx="36042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Insurance Amount</a:t>
            </a:r>
            <a:r>
              <a:rPr lang="en">
                <a:latin typeface="Proxima Nova"/>
                <a:ea typeface="Proxima Nova"/>
                <a:cs typeface="Proxima Nova"/>
                <a:sym typeface="Proxima Nova"/>
              </a:rPr>
              <a:t> vs Potential Fraud</a:t>
            </a:r>
            <a:endParaRPr>
              <a:latin typeface="Proxima Nova"/>
              <a:ea typeface="Proxima Nova"/>
              <a:cs typeface="Proxima Nova"/>
              <a:sym typeface="Proxima Nova"/>
            </a:endParaRPr>
          </a:p>
        </p:txBody>
      </p:sp>
      <p:graphicFrame>
        <p:nvGraphicFramePr>
          <p:cNvPr id="506" name="Google Shape;506;p60"/>
          <p:cNvGraphicFramePr/>
          <p:nvPr/>
        </p:nvGraphicFramePr>
        <p:xfrm>
          <a:off x="5861475" y="1949290"/>
          <a:ext cx="3000000" cy="3000000"/>
        </p:xfrm>
        <a:graphic>
          <a:graphicData uri="http://schemas.openxmlformats.org/drawingml/2006/table">
            <a:tbl>
              <a:tblPr>
                <a:noFill/>
                <a:tableStyleId>{177EC75F-6EFF-43E8-B173-B9424237AC7C}</a:tableStyleId>
              </a:tblPr>
              <a:tblGrid>
                <a:gridCol w="1544775"/>
                <a:gridCol w="1504450"/>
              </a:tblGrid>
              <a:tr h="31547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MannWhitneyU</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2850">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chemeClr val="lt1"/>
                          </a:highlight>
                        </a:rPr>
                        <a:t>3.520054e+10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1.557709e-67</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1"/>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12" name="Google Shape;512;p61"/>
          <p:cNvPicPr preferRelativeResize="0"/>
          <p:nvPr/>
        </p:nvPicPr>
        <p:blipFill>
          <a:blip r:embed="rId4">
            <a:alphaModFix/>
          </a:blip>
          <a:stretch>
            <a:fillRect/>
          </a:stretch>
        </p:blipFill>
        <p:spPr>
          <a:xfrm>
            <a:off x="165650" y="1819300"/>
            <a:ext cx="5357801" cy="3125400"/>
          </a:xfrm>
          <a:prstGeom prst="rect">
            <a:avLst/>
          </a:prstGeom>
          <a:noFill/>
          <a:ln>
            <a:noFill/>
          </a:ln>
        </p:spPr>
      </p:pic>
      <p:sp>
        <p:nvSpPr>
          <p:cNvPr id="513" name="Google Shape;513;p61"/>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514" name="Google Shape;514;p61"/>
          <p:cNvSpPr/>
          <p:nvPr/>
        </p:nvSpPr>
        <p:spPr>
          <a:xfrm>
            <a:off x="388700" y="1201625"/>
            <a:ext cx="44502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Insurance Amount Reimbursement vs Potential Fraud</a:t>
            </a:r>
            <a:endParaRPr>
              <a:latin typeface="Proxima Nova"/>
              <a:ea typeface="Proxima Nova"/>
              <a:cs typeface="Proxima Nova"/>
              <a:sym typeface="Proxima Nova"/>
            </a:endParaRPr>
          </a:p>
        </p:txBody>
      </p:sp>
      <p:graphicFrame>
        <p:nvGraphicFramePr>
          <p:cNvPr id="515" name="Google Shape;515;p61"/>
          <p:cNvGraphicFramePr/>
          <p:nvPr/>
        </p:nvGraphicFramePr>
        <p:xfrm>
          <a:off x="5861475" y="2435603"/>
          <a:ext cx="3000000" cy="3000000"/>
        </p:xfrm>
        <a:graphic>
          <a:graphicData uri="http://schemas.openxmlformats.org/drawingml/2006/table">
            <a:tbl>
              <a:tblPr>
                <a:noFill/>
                <a:tableStyleId>{177EC75F-6EFF-43E8-B173-B9424237AC7C}</a:tableStyleId>
              </a:tblPr>
              <a:tblGrid>
                <a:gridCol w="1544775"/>
                <a:gridCol w="1504450"/>
              </a:tblGrid>
              <a:tr h="31547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MannWhitneyU</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2850">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chemeClr val="lt1"/>
                          </a:highlight>
                        </a:rPr>
                        <a:t>3.462854e+10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7.575701e-290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5153550" y="618676"/>
            <a:ext cx="3491574" cy="2323201"/>
          </a:xfrm>
          <a:prstGeom prst="rect">
            <a:avLst/>
          </a:prstGeom>
          <a:noFill/>
          <a:ln>
            <a:noFill/>
          </a:ln>
        </p:spPr>
      </p:pic>
      <p:pic>
        <p:nvPicPr>
          <p:cNvPr id="96" name="Google Shape;96;p17"/>
          <p:cNvPicPr preferRelativeResize="0"/>
          <p:nvPr/>
        </p:nvPicPr>
        <p:blipFill>
          <a:blip r:embed="rId4">
            <a:alphaModFix/>
          </a:blip>
          <a:stretch>
            <a:fillRect/>
          </a:stretch>
        </p:blipFill>
        <p:spPr>
          <a:xfrm>
            <a:off x="464375" y="984500"/>
            <a:ext cx="4453849" cy="3747900"/>
          </a:xfrm>
          <a:prstGeom prst="rect">
            <a:avLst/>
          </a:prstGeom>
          <a:noFill/>
          <a:ln>
            <a:noFill/>
          </a:ln>
        </p:spPr>
      </p:pic>
      <p:sp>
        <p:nvSpPr>
          <p:cNvPr id="97" name="Google Shape;97;p17"/>
          <p:cNvSpPr/>
          <p:nvPr/>
        </p:nvSpPr>
        <p:spPr>
          <a:xfrm>
            <a:off x="5015950" y="3275075"/>
            <a:ext cx="3683700" cy="1396200"/>
          </a:xfrm>
          <a:prstGeom prst="roundRect">
            <a:avLst>
              <a:gd fmla="val 16667" name="adj"/>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Insurance providers have their own hospitals and doctors provides support only for them, and only certain kinds of treatments are also allowed in the plan that a person takes.</a:t>
            </a:r>
            <a:endParaRPr>
              <a:solidFill>
                <a:schemeClr val="dk1"/>
              </a:solidFill>
              <a:latin typeface="Proxima Nova"/>
              <a:ea typeface="Proxima Nova"/>
              <a:cs typeface="Proxima Nova"/>
              <a:sym typeface="Proxima Nova"/>
            </a:endParaRPr>
          </a:p>
        </p:txBody>
      </p:sp>
      <p:sp>
        <p:nvSpPr>
          <p:cNvPr id="98" name="Google Shape;98;p17"/>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99" name="Google Shape;99;p17"/>
          <p:cNvPicPr preferRelativeResize="0"/>
          <p:nvPr/>
        </p:nvPicPr>
        <p:blipFill rotWithShape="1">
          <a:blip r:embed="rId5">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idx="1" type="subTitle"/>
          </p:nvPr>
        </p:nvSpPr>
        <p:spPr>
          <a:xfrm>
            <a:off x="311700" y="450050"/>
            <a:ext cx="8520600" cy="42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1" name="Google Shape;521;p62"/>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22" name="Google Shape;522;p62"/>
          <p:cNvPicPr preferRelativeResize="0"/>
          <p:nvPr/>
        </p:nvPicPr>
        <p:blipFill>
          <a:blip r:embed="rId4">
            <a:alphaModFix/>
          </a:blip>
          <a:stretch>
            <a:fillRect/>
          </a:stretch>
        </p:blipFill>
        <p:spPr>
          <a:xfrm>
            <a:off x="311700" y="2169925"/>
            <a:ext cx="5347526" cy="2713300"/>
          </a:xfrm>
          <a:prstGeom prst="rect">
            <a:avLst/>
          </a:prstGeom>
          <a:noFill/>
          <a:ln>
            <a:noFill/>
          </a:ln>
        </p:spPr>
      </p:pic>
      <p:sp>
        <p:nvSpPr>
          <p:cNvPr id="523" name="Google Shape;523;p62"/>
          <p:cNvSpPr/>
          <p:nvPr/>
        </p:nvSpPr>
        <p:spPr>
          <a:xfrm>
            <a:off x="244500" y="583950"/>
            <a:ext cx="7902000" cy="441900"/>
          </a:xfrm>
          <a:prstGeom prst="roundRect">
            <a:avLst>
              <a:gd fmla="val 16667" name="adj"/>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STATISTICAL SIGNIFICANCE OF VARIABLES</a:t>
            </a:r>
            <a:endParaRPr sz="3000">
              <a:latin typeface="Proxima Nova"/>
              <a:ea typeface="Proxima Nova"/>
              <a:cs typeface="Proxima Nova"/>
              <a:sym typeface="Proxima Nova"/>
            </a:endParaRPr>
          </a:p>
        </p:txBody>
      </p:sp>
      <p:sp>
        <p:nvSpPr>
          <p:cNvPr id="524" name="Google Shape;524;p62"/>
          <p:cNvSpPr/>
          <p:nvPr/>
        </p:nvSpPr>
        <p:spPr>
          <a:xfrm>
            <a:off x="433800" y="1348250"/>
            <a:ext cx="4450200" cy="441900"/>
          </a:xfrm>
          <a:prstGeom prst="roundRect">
            <a:avLst>
              <a:gd fmla="val 16667" name="adj"/>
            </a:avLst>
          </a:prstGeom>
          <a:no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Admit Duration</a:t>
            </a:r>
            <a:r>
              <a:rPr lang="en">
                <a:latin typeface="Proxima Nova"/>
                <a:ea typeface="Proxima Nova"/>
                <a:cs typeface="Proxima Nova"/>
                <a:sym typeface="Proxima Nova"/>
              </a:rPr>
              <a:t> vs Potential Fraud</a:t>
            </a:r>
            <a:endParaRPr>
              <a:latin typeface="Proxima Nova"/>
              <a:ea typeface="Proxima Nova"/>
              <a:cs typeface="Proxima Nova"/>
              <a:sym typeface="Proxima Nova"/>
            </a:endParaRPr>
          </a:p>
        </p:txBody>
      </p:sp>
      <p:graphicFrame>
        <p:nvGraphicFramePr>
          <p:cNvPr id="525" name="Google Shape;525;p62"/>
          <p:cNvGraphicFramePr/>
          <p:nvPr/>
        </p:nvGraphicFramePr>
        <p:xfrm>
          <a:off x="5982025" y="2505928"/>
          <a:ext cx="3000000" cy="3000000"/>
        </p:xfrm>
        <a:graphic>
          <a:graphicData uri="http://schemas.openxmlformats.org/drawingml/2006/table">
            <a:tbl>
              <a:tblPr>
                <a:noFill/>
                <a:tableStyleId>{177EC75F-6EFF-43E8-B173-B9424237AC7C}</a:tableStyleId>
              </a:tblPr>
              <a:tblGrid>
                <a:gridCol w="1544775"/>
                <a:gridCol w="1504450"/>
              </a:tblGrid>
              <a:tr h="315475">
                <a:tc>
                  <a:txBody>
                    <a:bodyPr/>
                    <a:lstStyle/>
                    <a:p>
                      <a:pPr indent="0" lvl="0" marL="0" rtl="0" algn="l">
                        <a:spcBef>
                          <a:spcPts val="0"/>
                        </a:spcBef>
                        <a:spcAft>
                          <a:spcPts val="0"/>
                        </a:spcAft>
                        <a:buNone/>
                      </a:pPr>
                      <a:r>
                        <a:rPr lang="en" sz="1200">
                          <a:latin typeface="Proxima Nova"/>
                          <a:ea typeface="Proxima Nova"/>
                          <a:cs typeface="Proxima Nova"/>
                          <a:sym typeface="Proxima Nova"/>
                        </a:rPr>
                        <a:t>Test Performed</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MannWhitneyU</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2850">
                <a:tc>
                  <a:txBody>
                    <a:bodyPr/>
                    <a:lstStyle/>
                    <a:p>
                      <a:pPr indent="0" lvl="0" marL="0" rtl="0" algn="l">
                        <a:spcBef>
                          <a:spcPts val="0"/>
                        </a:spcBef>
                        <a:spcAft>
                          <a:spcPts val="0"/>
                        </a:spcAft>
                        <a:buNone/>
                      </a:pPr>
                      <a:r>
                        <a:rPr lang="en" sz="1200">
                          <a:latin typeface="Proxima Nova"/>
                          <a:ea typeface="Proxima Nova"/>
                          <a:cs typeface="Proxima Nova"/>
                          <a:sym typeface="Proxima Nova"/>
                        </a:rPr>
                        <a:t>Stats Value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50">
                          <a:solidFill>
                            <a:schemeClr val="dk1"/>
                          </a:solidFill>
                          <a:highlight>
                            <a:schemeClr val="lt1"/>
                          </a:highlight>
                        </a:rPr>
                        <a:t>3.452667e+10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PVal</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0.0</a:t>
                      </a:r>
                      <a:endParaRPr sz="1050">
                        <a:solidFill>
                          <a:schemeClr val="dk1"/>
                        </a:solidFill>
                        <a:highlight>
                          <a:srgbClr val="FFFFFF"/>
                        </a:highligh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57150">
                <a:tc>
                  <a:txBody>
                    <a:bodyPr/>
                    <a:lstStyle/>
                    <a:p>
                      <a:pPr indent="0" lvl="0" marL="0" rtl="0" algn="l">
                        <a:spcBef>
                          <a:spcPts val="0"/>
                        </a:spcBef>
                        <a:spcAft>
                          <a:spcPts val="0"/>
                        </a:spcAft>
                        <a:buNone/>
                      </a:pPr>
                      <a:r>
                        <a:rPr lang="en" sz="1200">
                          <a:latin typeface="Proxima Nova"/>
                          <a:ea typeface="Proxima Nova"/>
                          <a:cs typeface="Proxima Nova"/>
                          <a:sym typeface="Proxima Nova"/>
                        </a:rPr>
                        <a:t>Significance</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Significant</a:t>
                      </a:r>
                      <a:endParaRPr sz="1200">
                        <a:latin typeface="Proxima Nova"/>
                        <a:ea typeface="Proxima Nova"/>
                        <a:cs typeface="Proxima Nova"/>
                        <a:sym typeface="Proxima Nov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3"/>
          <p:cNvSpPr/>
          <p:nvPr/>
        </p:nvSpPr>
        <p:spPr>
          <a:xfrm>
            <a:off x="1134700" y="1137600"/>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pic>
        <p:nvPicPr>
          <p:cNvPr id="531" name="Google Shape;531;p63"/>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32" name="Google Shape;532;p63"/>
          <p:cNvPicPr preferRelativeResize="0"/>
          <p:nvPr/>
        </p:nvPicPr>
        <p:blipFill>
          <a:blip r:embed="rId4">
            <a:alphaModFix/>
          </a:blip>
          <a:stretch>
            <a:fillRect/>
          </a:stretch>
        </p:blipFill>
        <p:spPr>
          <a:xfrm>
            <a:off x="152400" y="1748325"/>
            <a:ext cx="4543850" cy="2947925"/>
          </a:xfrm>
          <a:prstGeom prst="rect">
            <a:avLst/>
          </a:prstGeom>
          <a:noFill/>
          <a:ln>
            <a:noFill/>
          </a:ln>
        </p:spPr>
      </p:pic>
      <p:pic>
        <p:nvPicPr>
          <p:cNvPr id="533" name="Google Shape;533;p63"/>
          <p:cNvPicPr preferRelativeResize="0"/>
          <p:nvPr/>
        </p:nvPicPr>
        <p:blipFill>
          <a:blip r:embed="rId5">
            <a:alphaModFix/>
          </a:blip>
          <a:stretch>
            <a:fillRect/>
          </a:stretch>
        </p:blipFill>
        <p:spPr>
          <a:xfrm>
            <a:off x="4998300" y="2392900"/>
            <a:ext cx="3912400" cy="2407625"/>
          </a:xfrm>
          <a:prstGeom prst="rect">
            <a:avLst/>
          </a:prstGeom>
          <a:noFill/>
          <a:ln>
            <a:noFill/>
          </a:ln>
        </p:spPr>
      </p:pic>
      <p:pic>
        <p:nvPicPr>
          <p:cNvPr id="534" name="Google Shape;534;p63"/>
          <p:cNvPicPr preferRelativeResize="0"/>
          <p:nvPr/>
        </p:nvPicPr>
        <p:blipFill>
          <a:blip r:embed="rId6">
            <a:alphaModFix/>
          </a:blip>
          <a:stretch>
            <a:fillRect/>
          </a:stretch>
        </p:blipFill>
        <p:spPr>
          <a:xfrm>
            <a:off x="5152300" y="826788"/>
            <a:ext cx="3604400" cy="1291875"/>
          </a:xfrm>
          <a:prstGeom prst="rect">
            <a:avLst/>
          </a:prstGeom>
          <a:noFill/>
          <a:ln>
            <a:noFill/>
          </a:ln>
        </p:spPr>
      </p:pic>
      <p:sp>
        <p:nvSpPr>
          <p:cNvPr id="535" name="Google Shape;535;p63"/>
          <p:cNvSpPr/>
          <p:nvPr/>
        </p:nvSpPr>
        <p:spPr>
          <a:xfrm>
            <a:off x="244500" y="583950"/>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p:nvPr/>
        </p:nvSpPr>
        <p:spPr>
          <a:xfrm>
            <a:off x="472150" y="1098150"/>
            <a:ext cx="2358900" cy="432000"/>
          </a:xfrm>
          <a:prstGeom prst="roundRect">
            <a:avLst>
              <a:gd fmla="val 16667" name="adj"/>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Scaling the Data</a:t>
            </a:r>
            <a:endParaRPr b="1" i="0" sz="2100" u="none" cap="none" strike="noStrike">
              <a:latin typeface="Proxima Nova"/>
              <a:ea typeface="Proxima Nova"/>
              <a:cs typeface="Proxima Nova"/>
              <a:sym typeface="Proxima Nova"/>
            </a:endParaRPr>
          </a:p>
        </p:txBody>
      </p:sp>
      <p:pic>
        <p:nvPicPr>
          <p:cNvPr id="541" name="Google Shape;541;p6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42" name="Google Shape;542;p64"/>
          <p:cNvPicPr preferRelativeResize="0"/>
          <p:nvPr/>
        </p:nvPicPr>
        <p:blipFill>
          <a:blip r:embed="rId4">
            <a:alphaModFix/>
          </a:blip>
          <a:stretch>
            <a:fillRect/>
          </a:stretch>
        </p:blipFill>
        <p:spPr>
          <a:xfrm>
            <a:off x="796975" y="1934575"/>
            <a:ext cx="3143250" cy="2305050"/>
          </a:xfrm>
          <a:prstGeom prst="rect">
            <a:avLst/>
          </a:prstGeom>
          <a:noFill/>
          <a:ln>
            <a:noFill/>
          </a:ln>
        </p:spPr>
      </p:pic>
      <p:pic>
        <p:nvPicPr>
          <p:cNvPr id="543" name="Google Shape;543;p64"/>
          <p:cNvPicPr preferRelativeResize="0"/>
          <p:nvPr/>
        </p:nvPicPr>
        <p:blipFill>
          <a:blip r:embed="rId5">
            <a:alphaModFix/>
          </a:blip>
          <a:stretch>
            <a:fillRect/>
          </a:stretch>
        </p:blipFill>
        <p:spPr>
          <a:xfrm>
            <a:off x="4750375" y="1530150"/>
            <a:ext cx="3724275" cy="3048000"/>
          </a:xfrm>
          <a:prstGeom prst="rect">
            <a:avLst/>
          </a:prstGeom>
          <a:noFill/>
          <a:ln>
            <a:noFill/>
          </a:ln>
        </p:spPr>
      </p:pic>
      <p:sp>
        <p:nvSpPr>
          <p:cNvPr id="544" name="Google Shape;544;p64"/>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45" name="Google Shape;545;p64"/>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5"/>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51" name="Google Shape;551;p65"/>
          <p:cNvPicPr preferRelativeResize="0"/>
          <p:nvPr/>
        </p:nvPicPr>
        <p:blipFill>
          <a:blip r:embed="rId4">
            <a:alphaModFix/>
          </a:blip>
          <a:stretch>
            <a:fillRect/>
          </a:stretch>
        </p:blipFill>
        <p:spPr>
          <a:xfrm>
            <a:off x="784075" y="2261400"/>
            <a:ext cx="2324100" cy="2600325"/>
          </a:xfrm>
          <a:prstGeom prst="rect">
            <a:avLst/>
          </a:prstGeom>
          <a:noFill/>
          <a:ln>
            <a:noFill/>
          </a:ln>
        </p:spPr>
      </p:pic>
      <p:pic>
        <p:nvPicPr>
          <p:cNvPr id="552" name="Google Shape;552;p65"/>
          <p:cNvPicPr preferRelativeResize="0"/>
          <p:nvPr/>
        </p:nvPicPr>
        <p:blipFill>
          <a:blip r:embed="rId5">
            <a:alphaModFix/>
          </a:blip>
          <a:stretch>
            <a:fillRect/>
          </a:stretch>
        </p:blipFill>
        <p:spPr>
          <a:xfrm>
            <a:off x="4304500" y="2447550"/>
            <a:ext cx="3875675" cy="2517375"/>
          </a:xfrm>
          <a:prstGeom prst="rect">
            <a:avLst/>
          </a:prstGeom>
          <a:noFill/>
          <a:ln>
            <a:noFill/>
          </a:ln>
        </p:spPr>
      </p:pic>
      <p:sp>
        <p:nvSpPr>
          <p:cNvPr id="553" name="Google Shape;553;p65"/>
          <p:cNvSpPr/>
          <p:nvPr/>
        </p:nvSpPr>
        <p:spPr>
          <a:xfrm>
            <a:off x="539125" y="1829425"/>
            <a:ext cx="28140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Calibri"/>
                <a:ea typeface="Calibri"/>
                <a:cs typeface="Calibri"/>
                <a:sym typeface="Calibri"/>
              </a:rPr>
              <a:t>Multicollinearity Free</a:t>
            </a:r>
            <a:endParaRPr b="1" i="0" sz="2100" u="none" cap="none" strike="noStrike">
              <a:latin typeface="Calibri"/>
              <a:ea typeface="Calibri"/>
              <a:cs typeface="Calibri"/>
              <a:sym typeface="Calibri"/>
            </a:endParaRPr>
          </a:p>
        </p:txBody>
      </p:sp>
      <p:sp>
        <p:nvSpPr>
          <p:cNvPr id="554" name="Google Shape;554;p65"/>
          <p:cNvSpPr/>
          <p:nvPr/>
        </p:nvSpPr>
        <p:spPr>
          <a:xfrm>
            <a:off x="4580188" y="1829400"/>
            <a:ext cx="33243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Calibri"/>
                <a:ea typeface="Calibri"/>
                <a:cs typeface="Calibri"/>
                <a:sym typeface="Calibri"/>
              </a:rPr>
              <a:t>With Multicollinearity</a:t>
            </a:r>
            <a:endParaRPr b="1" i="0" sz="2100" u="none" cap="none" strike="noStrike">
              <a:latin typeface="Calibri"/>
              <a:ea typeface="Calibri"/>
              <a:cs typeface="Calibri"/>
              <a:sym typeface="Calibri"/>
            </a:endParaRPr>
          </a:p>
        </p:txBody>
      </p:sp>
      <p:sp>
        <p:nvSpPr>
          <p:cNvPr id="555" name="Google Shape;555;p65"/>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56" name="Google Shape;556;p65"/>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
        <p:nvSpPr>
          <p:cNvPr id="557" name="Google Shape;557;p65"/>
          <p:cNvSpPr/>
          <p:nvPr/>
        </p:nvSpPr>
        <p:spPr>
          <a:xfrm>
            <a:off x="2671675" y="1138325"/>
            <a:ext cx="2968200" cy="432000"/>
          </a:xfrm>
          <a:prstGeom prst="roundRect">
            <a:avLst>
              <a:gd fmla="val 16667" name="adj"/>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Assumption Checking</a:t>
            </a:r>
            <a:endParaRPr b="1" i="0" sz="2100" u="none" cap="none" strike="noStrike">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p:nvPr/>
        </p:nvSpPr>
        <p:spPr>
          <a:xfrm>
            <a:off x="1276650" y="1238813"/>
            <a:ext cx="63684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Building Model Building and Model Evaluation</a:t>
            </a:r>
            <a:endParaRPr b="1" i="0" sz="2100" u="none" cap="none" strike="noStrike">
              <a:latin typeface="Proxima Nova"/>
              <a:ea typeface="Proxima Nova"/>
              <a:cs typeface="Proxima Nova"/>
              <a:sym typeface="Proxima Nova"/>
            </a:endParaRPr>
          </a:p>
        </p:txBody>
      </p:sp>
      <p:pic>
        <p:nvPicPr>
          <p:cNvPr id="563" name="Google Shape;563;p66"/>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564" name="Google Shape;564;p66"/>
          <p:cNvSpPr/>
          <p:nvPr/>
        </p:nvSpPr>
        <p:spPr>
          <a:xfrm>
            <a:off x="735225" y="2030425"/>
            <a:ext cx="19041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Calibri"/>
                <a:ea typeface="Calibri"/>
                <a:cs typeface="Calibri"/>
                <a:sym typeface="Calibri"/>
              </a:rPr>
              <a:t>Train Test Split</a:t>
            </a:r>
            <a:endParaRPr b="1" i="0" sz="2100" u="none" cap="none" strike="noStrike">
              <a:latin typeface="Calibri"/>
              <a:ea typeface="Calibri"/>
              <a:cs typeface="Calibri"/>
              <a:sym typeface="Calibri"/>
            </a:endParaRPr>
          </a:p>
        </p:txBody>
      </p:sp>
      <p:pic>
        <p:nvPicPr>
          <p:cNvPr id="565" name="Google Shape;565;p66"/>
          <p:cNvPicPr preferRelativeResize="0"/>
          <p:nvPr/>
        </p:nvPicPr>
        <p:blipFill>
          <a:blip r:embed="rId4">
            <a:alphaModFix/>
          </a:blip>
          <a:stretch>
            <a:fillRect/>
          </a:stretch>
        </p:blipFill>
        <p:spPr>
          <a:xfrm>
            <a:off x="4278750" y="2030429"/>
            <a:ext cx="4419600" cy="2486020"/>
          </a:xfrm>
          <a:prstGeom prst="rect">
            <a:avLst/>
          </a:prstGeom>
          <a:noFill/>
          <a:ln>
            <a:noFill/>
          </a:ln>
        </p:spPr>
      </p:pic>
      <p:pic>
        <p:nvPicPr>
          <p:cNvPr id="566" name="Google Shape;566;p66"/>
          <p:cNvPicPr preferRelativeResize="0"/>
          <p:nvPr/>
        </p:nvPicPr>
        <p:blipFill>
          <a:blip r:embed="rId5">
            <a:alphaModFix/>
          </a:blip>
          <a:stretch>
            <a:fillRect/>
          </a:stretch>
        </p:blipFill>
        <p:spPr>
          <a:xfrm>
            <a:off x="152400" y="2813875"/>
            <a:ext cx="3354300" cy="1886794"/>
          </a:xfrm>
          <a:prstGeom prst="rect">
            <a:avLst/>
          </a:prstGeom>
          <a:noFill/>
          <a:ln>
            <a:noFill/>
          </a:ln>
        </p:spPr>
      </p:pic>
      <p:sp>
        <p:nvSpPr>
          <p:cNvPr id="567" name="Google Shape;567;p66"/>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68" name="Google Shape;568;p66"/>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67"/>
          <p:cNvPicPr preferRelativeResize="0"/>
          <p:nvPr/>
        </p:nvPicPr>
        <p:blipFill>
          <a:blip r:embed="rId3">
            <a:alphaModFix/>
          </a:blip>
          <a:stretch>
            <a:fillRect/>
          </a:stretch>
        </p:blipFill>
        <p:spPr>
          <a:xfrm>
            <a:off x="5644925" y="2107350"/>
            <a:ext cx="2617799" cy="2354224"/>
          </a:xfrm>
          <a:prstGeom prst="rect">
            <a:avLst/>
          </a:prstGeom>
          <a:noFill/>
          <a:ln>
            <a:noFill/>
          </a:ln>
        </p:spPr>
      </p:pic>
      <p:pic>
        <p:nvPicPr>
          <p:cNvPr id="574" name="Google Shape;574;p67"/>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graphicFrame>
        <p:nvGraphicFramePr>
          <p:cNvPr id="575" name="Google Shape;575;p67"/>
          <p:cNvGraphicFramePr/>
          <p:nvPr/>
        </p:nvGraphicFramePr>
        <p:xfrm>
          <a:off x="239025" y="2450250"/>
          <a:ext cx="3000000" cy="3000000"/>
        </p:xfrm>
        <a:graphic>
          <a:graphicData uri="http://schemas.openxmlformats.org/drawingml/2006/table">
            <a:tbl>
              <a:tblPr>
                <a:noFill/>
                <a:tableStyleId>{23FB965A-F5BF-4433-8EE1-D252536282A7}</a:tableStyleId>
              </a:tblPr>
              <a:tblGrid>
                <a:gridCol w="948700"/>
                <a:gridCol w="327000"/>
                <a:gridCol w="3762750"/>
              </a:tblGrid>
              <a:tr h="538550">
                <a:tc>
                  <a:txBody>
                    <a:bodyPr/>
                    <a:lstStyle/>
                    <a:p>
                      <a:pPr indent="0" lvl="0" marL="0" rtl="0" algn="l">
                        <a:spcBef>
                          <a:spcPts val="0"/>
                        </a:spcBef>
                        <a:spcAft>
                          <a:spcPts val="0"/>
                        </a:spcAft>
                        <a:buNone/>
                      </a:pPr>
                      <a:r>
                        <a:rPr lang="en">
                          <a:latin typeface="Proxima Nova"/>
                          <a:ea typeface="Proxima Nova"/>
                          <a:cs typeface="Proxima Nova"/>
                          <a:sym typeface="Proxima Nova"/>
                        </a:rPr>
                        <a:t>True Positive</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 fraud claim is correctly marked as fraud</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538550">
                <a:tc>
                  <a:txBody>
                    <a:bodyPr/>
                    <a:lstStyle/>
                    <a:p>
                      <a:pPr indent="0" lvl="0" marL="0" rtl="0" algn="l">
                        <a:spcBef>
                          <a:spcPts val="0"/>
                        </a:spcBef>
                        <a:spcAft>
                          <a:spcPts val="0"/>
                        </a:spcAft>
                        <a:buNone/>
                      </a:pPr>
                      <a:r>
                        <a:rPr lang="en">
                          <a:latin typeface="Proxima Nova"/>
                          <a:ea typeface="Proxima Nova"/>
                          <a:cs typeface="Proxima Nova"/>
                          <a:sym typeface="Proxima Nova"/>
                        </a:rPr>
                        <a:t>True Negative</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 non-fraudulent claim is correctly marked as non-fraud</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538550">
                <a:tc>
                  <a:txBody>
                    <a:bodyPr/>
                    <a:lstStyle/>
                    <a:p>
                      <a:pPr indent="0" lvl="0" marL="0" rtl="0" algn="l">
                        <a:spcBef>
                          <a:spcPts val="0"/>
                        </a:spcBef>
                        <a:spcAft>
                          <a:spcPts val="0"/>
                        </a:spcAft>
                        <a:buNone/>
                      </a:pPr>
                      <a:r>
                        <a:rPr lang="en">
                          <a:latin typeface="Proxima Nova"/>
                          <a:ea typeface="Proxima Nova"/>
                          <a:cs typeface="Proxima Nova"/>
                          <a:sym typeface="Proxima Nova"/>
                        </a:rPr>
                        <a:t>False Positive</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 non-fraudulent claim is marked as fraud claim</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564850">
                <a:tc>
                  <a:txBody>
                    <a:bodyPr/>
                    <a:lstStyle/>
                    <a:p>
                      <a:pPr indent="0" lvl="0" marL="0" rtl="0" algn="l">
                        <a:spcBef>
                          <a:spcPts val="0"/>
                        </a:spcBef>
                        <a:spcAft>
                          <a:spcPts val="0"/>
                        </a:spcAft>
                        <a:buNone/>
                      </a:pPr>
                      <a:r>
                        <a:rPr lang="en">
                          <a:latin typeface="Proxima Nova"/>
                          <a:ea typeface="Proxima Nova"/>
                          <a:cs typeface="Proxima Nova"/>
                          <a:sym typeface="Proxima Nova"/>
                        </a:rPr>
                        <a:t>False Negative</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 fraud claim is marked as non-fraud claim</a:t>
                      </a:r>
                      <a:endParaRPr>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
        <p:nvSpPr>
          <p:cNvPr id="576" name="Google Shape;576;p67"/>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77" name="Google Shape;577;p67"/>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
        <p:nvSpPr>
          <p:cNvPr id="578" name="Google Shape;578;p67"/>
          <p:cNvSpPr/>
          <p:nvPr/>
        </p:nvSpPr>
        <p:spPr>
          <a:xfrm>
            <a:off x="1276650" y="1238813"/>
            <a:ext cx="63684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Building Model Building and Model Evaluation</a:t>
            </a:r>
            <a:endParaRPr b="1" i="0" sz="2100" u="none" cap="none" strike="noStrike">
              <a:latin typeface="Proxima Nova"/>
              <a:ea typeface="Proxima Nova"/>
              <a:cs typeface="Proxima Nova"/>
              <a:sym typeface="Proxima Nova"/>
            </a:endParaRPr>
          </a:p>
        </p:txBody>
      </p:sp>
      <p:sp>
        <p:nvSpPr>
          <p:cNvPr id="579" name="Google Shape;579;p67"/>
          <p:cNvSpPr/>
          <p:nvPr/>
        </p:nvSpPr>
        <p:spPr>
          <a:xfrm>
            <a:off x="2992800" y="1844538"/>
            <a:ext cx="29361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Confusion Matrix</a:t>
            </a:r>
            <a:endParaRPr b="1" i="0" sz="2100" u="none" cap="none" strike="noStrike">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68"/>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585" name="Google Shape;585;p68"/>
          <p:cNvSpPr/>
          <p:nvPr/>
        </p:nvSpPr>
        <p:spPr>
          <a:xfrm>
            <a:off x="762975" y="1016500"/>
            <a:ext cx="73140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Proxima Nova"/>
                <a:ea typeface="Proxima Nova"/>
                <a:cs typeface="Proxima Nova"/>
                <a:sym typeface="Proxima Nova"/>
              </a:rPr>
              <a:t>Train Dataset Evaluation - Accuracy Score &amp; Confusion Matrix</a:t>
            </a:r>
            <a:endParaRPr b="1" i="0" sz="2000" u="none" cap="none" strike="noStrike">
              <a:latin typeface="Proxima Nova"/>
              <a:ea typeface="Proxima Nova"/>
              <a:cs typeface="Proxima Nova"/>
              <a:sym typeface="Proxima Nova"/>
            </a:endParaRPr>
          </a:p>
        </p:txBody>
      </p:sp>
      <p:pic>
        <p:nvPicPr>
          <p:cNvPr id="586" name="Google Shape;586;p68"/>
          <p:cNvPicPr preferRelativeResize="0"/>
          <p:nvPr/>
        </p:nvPicPr>
        <p:blipFill>
          <a:blip r:embed="rId4">
            <a:alphaModFix/>
          </a:blip>
          <a:stretch>
            <a:fillRect/>
          </a:stretch>
        </p:blipFill>
        <p:spPr>
          <a:xfrm>
            <a:off x="1704550" y="4181950"/>
            <a:ext cx="5556750" cy="853200"/>
          </a:xfrm>
          <a:prstGeom prst="rect">
            <a:avLst/>
          </a:prstGeom>
          <a:noFill/>
          <a:ln>
            <a:noFill/>
          </a:ln>
        </p:spPr>
      </p:pic>
      <p:pic>
        <p:nvPicPr>
          <p:cNvPr id="587" name="Google Shape;587;p68"/>
          <p:cNvPicPr preferRelativeResize="0"/>
          <p:nvPr/>
        </p:nvPicPr>
        <p:blipFill>
          <a:blip r:embed="rId5">
            <a:alphaModFix/>
          </a:blip>
          <a:stretch>
            <a:fillRect/>
          </a:stretch>
        </p:blipFill>
        <p:spPr>
          <a:xfrm>
            <a:off x="2362400" y="1618875"/>
            <a:ext cx="4696594" cy="2504850"/>
          </a:xfrm>
          <a:prstGeom prst="rect">
            <a:avLst/>
          </a:prstGeom>
          <a:noFill/>
          <a:ln>
            <a:noFill/>
          </a:ln>
        </p:spPr>
      </p:pic>
      <p:sp>
        <p:nvSpPr>
          <p:cNvPr id="588" name="Google Shape;588;p68"/>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89" name="Google Shape;589;p68"/>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9"/>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595" name="Google Shape;595;p69"/>
          <p:cNvPicPr preferRelativeResize="0"/>
          <p:nvPr/>
        </p:nvPicPr>
        <p:blipFill>
          <a:blip r:embed="rId4">
            <a:alphaModFix/>
          </a:blip>
          <a:stretch>
            <a:fillRect/>
          </a:stretch>
        </p:blipFill>
        <p:spPr>
          <a:xfrm>
            <a:off x="1914900" y="1498400"/>
            <a:ext cx="5010150" cy="2619025"/>
          </a:xfrm>
          <a:prstGeom prst="rect">
            <a:avLst/>
          </a:prstGeom>
          <a:noFill/>
          <a:ln>
            <a:noFill/>
          </a:ln>
        </p:spPr>
      </p:pic>
      <p:pic>
        <p:nvPicPr>
          <p:cNvPr id="596" name="Google Shape;596;p69"/>
          <p:cNvPicPr preferRelativeResize="0"/>
          <p:nvPr/>
        </p:nvPicPr>
        <p:blipFill>
          <a:blip r:embed="rId5">
            <a:alphaModFix/>
          </a:blip>
          <a:stretch>
            <a:fillRect/>
          </a:stretch>
        </p:blipFill>
        <p:spPr>
          <a:xfrm>
            <a:off x="1948250" y="4117425"/>
            <a:ext cx="5010150" cy="682316"/>
          </a:xfrm>
          <a:prstGeom prst="rect">
            <a:avLst/>
          </a:prstGeom>
          <a:noFill/>
          <a:ln>
            <a:noFill/>
          </a:ln>
        </p:spPr>
      </p:pic>
      <p:sp>
        <p:nvSpPr>
          <p:cNvPr id="597" name="Google Shape;597;p69"/>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598" name="Google Shape;598;p69"/>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
        <p:nvSpPr>
          <p:cNvPr id="599" name="Google Shape;599;p69"/>
          <p:cNvSpPr/>
          <p:nvPr/>
        </p:nvSpPr>
        <p:spPr>
          <a:xfrm>
            <a:off x="762975" y="1016500"/>
            <a:ext cx="73140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Proxima Nova"/>
                <a:ea typeface="Proxima Nova"/>
                <a:cs typeface="Proxima Nova"/>
                <a:sym typeface="Proxima Nova"/>
              </a:rPr>
              <a:t>Test </a:t>
            </a:r>
            <a:r>
              <a:rPr b="1" lang="en" sz="2000">
                <a:latin typeface="Proxima Nova"/>
                <a:ea typeface="Proxima Nova"/>
                <a:cs typeface="Proxima Nova"/>
                <a:sym typeface="Proxima Nova"/>
              </a:rPr>
              <a:t>Dataset Evaluation - Accuracy Score &amp; Confusion Matrix</a:t>
            </a:r>
            <a:endParaRPr b="1" i="0" sz="2000" u="none" cap="none" strike="noStrike">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70"/>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605" name="Google Shape;605;p70"/>
          <p:cNvSpPr/>
          <p:nvPr/>
        </p:nvSpPr>
        <p:spPr>
          <a:xfrm>
            <a:off x="3345100" y="1064288"/>
            <a:ext cx="26046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Tuning Threshold</a:t>
            </a:r>
            <a:endParaRPr b="1" i="0" sz="2100" u="none" cap="none" strike="noStrike">
              <a:latin typeface="Proxima Nova"/>
              <a:ea typeface="Proxima Nova"/>
              <a:cs typeface="Proxima Nova"/>
              <a:sym typeface="Proxima Nova"/>
            </a:endParaRPr>
          </a:p>
        </p:txBody>
      </p:sp>
      <p:pic>
        <p:nvPicPr>
          <p:cNvPr id="606" name="Google Shape;606;p70"/>
          <p:cNvPicPr preferRelativeResize="0"/>
          <p:nvPr/>
        </p:nvPicPr>
        <p:blipFill>
          <a:blip r:embed="rId4">
            <a:alphaModFix/>
          </a:blip>
          <a:stretch>
            <a:fillRect/>
          </a:stretch>
        </p:blipFill>
        <p:spPr>
          <a:xfrm>
            <a:off x="1599400" y="1551000"/>
            <a:ext cx="6096000" cy="2333625"/>
          </a:xfrm>
          <a:prstGeom prst="rect">
            <a:avLst/>
          </a:prstGeom>
          <a:noFill/>
          <a:ln>
            <a:noFill/>
          </a:ln>
        </p:spPr>
      </p:pic>
      <p:sp>
        <p:nvSpPr>
          <p:cNvPr id="607" name="Google Shape;607;p70"/>
          <p:cNvSpPr/>
          <p:nvPr/>
        </p:nvSpPr>
        <p:spPr>
          <a:xfrm>
            <a:off x="3017800" y="4317500"/>
            <a:ext cx="29319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Calibri"/>
                <a:ea typeface="Calibri"/>
                <a:cs typeface="Calibri"/>
                <a:sym typeface="Calibri"/>
              </a:rPr>
              <a:t>Threshold obtained = 1</a:t>
            </a:r>
            <a:endParaRPr b="1" i="0" sz="2100" u="none" cap="none" strike="noStrike">
              <a:latin typeface="Calibri"/>
              <a:ea typeface="Calibri"/>
              <a:cs typeface="Calibri"/>
              <a:sym typeface="Calibri"/>
            </a:endParaRPr>
          </a:p>
        </p:txBody>
      </p:sp>
      <p:sp>
        <p:nvSpPr>
          <p:cNvPr id="608" name="Google Shape;608;p70"/>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609" name="Google Shape;609;p70"/>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1"/>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615" name="Google Shape;615;p71"/>
          <p:cNvPicPr preferRelativeResize="0"/>
          <p:nvPr/>
        </p:nvPicPr>
        <p:blipFill>
          <a:blip r:embed="rId4">
            <a:alphaModFix/>
          </a:blip>
          <a:stretch>
            <a:fillRect/>
          </a:stretch>
        </p:blipFill>
        <p:spPr>
          <a:xfrm>
            <a:off x="1933925" y="4115850"/>
            <a:ext cx="5276875" cy="768225"/>
          </a:xfrm>
          <a:prstGeom prst="rect">
            <a:avLst/>
          </a:prstGeom>
          <a:noFill/>
          <a:ln>
            <a:noFill/>
          </a:ln>
        </p:spPr>
      </p:pic>
      <p:pic>
        <p:nvPicPr>
          <p:cNvPr id="616" name="Google Shape;616;p71"/>
          <p:cNvPicPr preferRelativeResize="0"/>
          <p:nvPr/>
        </p:nvPicPr>
        <p:blipFill>
          <a:blip r:embed="rId5">
            <a:alphaModFix/>
          </a:blip>
          <a:stretch>
            <a:fillRect/>
          </a:stretch>
        </p:blipFill>
        <p:spPr>
          <a:xfrm>
            <a:off x="2520250" y="1660875"/>
            <a:ext cx="4538627" cy="2454975"/>
          </a:xfrm>
          <a:prstGeom prst="rect">
            <a:avLst/>
          </a:prstGeom>
          <a:noFill/>
          <a:ln>
            <a:noFill/>
          </a:ln>
        </p:spPr>
      </p:pic>
      <p:sp>
        <p:nvSpPr>
          <p:cNvPr id="617" name="Google Shape;617;p71"/>
          <p:cNvSpPr/>
          <p:nvPr/>
        </p:nvSpPr>
        <p:spPr>
          <a:xfrm>
            <a:off x="762975" y="1016500"/>
            <a:ext cx="73140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Proxima Nova"/>
                <a:ea typeface="Proxima Nova"/>
                <a:cs typeface="Proxima Nova"/>
                <a:sym typeface="Proxima Nova"/>
              </a:rPr>
              <a:t>Train Dataset Evaluation - Accuracy Score &amp; Confusion Matrix</a:t>
            </a:r>
            <a:endParaRPr b="1" i="0" sz="2000" u="none" cap="none" strike="noStrike">
              <a:latin typeface="Proxima Nova"/>
              <a:ea typeface="Proxima Nova"/>
              <a:cs typeface="Proxima Nova"/>
              <a:sym typeface="Proxima Nova"/>
            </a:endParaRPr>
          </a:p>
        </p:txBody>
      </p:sp>
      <p:sp>
        <p:nvSpPr>
          <p:cNvPr id="618" name="Google Shape;618;p71"/>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619" name="Google Shape;619;p71"/>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4929975" y="2201050"/>
            <a:ext cx="3754300" cy="2364500"/>
          </a:xfrm>
          <a:prstGeom prst="rect">
            <a:avLst/>
          </a:prstGeom>
          <a:noFill/>
          <a:ln>
            <a:noFill/>
          </a:ln>
        </p:spPr>
      </p:pic>
      <p:pic>
        <p:nvPicPr>
          <p:cNvPr id="105" name="Google Shape;105;p18"/>
          <p:cNvPicPr preferRelativeResize="0"/>
          <p:nvPr/>
        </p:nvPicPr>
        <p:blipFill>
          <a:blip r:embed="rId4">
            <a:alphaModFix/>
          </a:blip>
          <a:stretch>
            <a:fillRect/>
          </a:stretch>
        </p:blipFill>
        <p:spPr>
          <a:xfrm>
            <a:off x="511374" y="2201050"/>
            <a:ext cx="4060626" cy="2483624"/>
          </a:xfrm>
          <a:prstGeom prst="rect">
            <a:avLst/>
          </a:prstGeom>
          <a:noFill/>
          <a:ln>
            <a:noFill/>
          </a:ln>
        </p:spPr>
      </p:pic>
      <p:pic>
        <p:nvPicPr>
          <p:cNvPr id="106" name="Google Shape;106;p18"/>
          <p:cNvPicPr preferRelativeResize="0"/>
          <p:nvPr/>
        </p:nvPicPr>
        <p:blipFill>
          <a:blip r:embed="rId5">
            <a:alphaModFix/>
          </a:blip>
          <a:stretch>
            <a:fillRect/>
          </a:stretch>
        </p:blipFill>
        <p:spPr>
          <a:xfrm>
            <a:off x="2681300" y="992001"/>
            <a:ext cx="3987101" cy="956275"/>
          </a:xfrm>
          <a:prstGeom prst="rect">
            <a:avLst/>
          </a:prstGeom>
          <a:noFill/>
          <a:ln>
            <a:noFill/>
          </a:ln>
        </p:spPr>
      </p:pic>
      <p:sp>
        <p:nvSpPr>
          <p:cNvPr id="107" name="Google Shape;107;p18"/>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108" name="Google Shape;108;p18"/>
          <p:cNvPicPr preferRelativeResize="0"/>
          <p:nvPr/>
        </p:nvPicPr>
        <p:blipFill rotWithShape="1">
          <a:blip r:embed="rId6">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2"/>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625" name="Google Shape;625;p72"/>
          <p:cNvPicPr preferRelativeResize="0"/>
          <p:nvPr/>
        </p:nvPicPr>
        <p:blipFill>
          <a:blip r:embed="rId4">
            <a:alphaModFix/>
          </a:blip>
          <a:stretch>
            <a:fillRect/>
          </a:stretch>
        </p:blipFill>
        <p:spPr>
          <a:xfrm>
            <a:off x="2673156" y="4352975"/>
            <a:ext cx="3769950" cy="540600"/>
          </a:xfrm>
          <a:prstGeom prst="rect">
            <a:avLst/>
          </a:prstGeom>
          <a:noFill/>
          <a:ln>
            <a:noFill/>
          </a:ln>
        </p:spPr>
      </p:pic>
      <p:pic>
        <p:nvPicPr>
          <p:cNvPr id="626" name="Google Shape;626;p72"/>
          <p:cNvPicPr preferRelativeResize="0"/>
          <p:nvPr/>
        </p:nvPicPr>
        <p:blipFill>
          <a:blip r:embed="rId5">
            <a:alphaModFix/>
          </a:blip>
          <a:stretch>
            <a:fillRect/>
          </a:stretch>
        </p:blipFill>
        <p:spPr>
          <a:xfrm>
            <a:off x="2584975" y="1951100"/>
            <a:ext cx="3946288" cy="2136525"/>
          </a:xfrm>
          <a:prstGeom prst="rect">
            <a:avLst/>
          </a:prstGeom>
          <a:noFill/>
          <a:ln>
            <a:noFill/>
          </a:ln>
        </p:spPr>
      </p:pic>
      <p:sp>
        <p:nvSpPr>
          <p:cNvPr id="627" name="Google Shape;627;p72"/>
          <p:cNvSpPr/>
          <p:nvPr/>
        </p:nvSpPr>
        <p:spPr>
          <a:xfrm>
            <a:off x="796800" y="1118025"/>
            <a:ext cx="7314000" cy="432000"/>
          </a:xfrm>
          <a:prstGeom prst="roundRect">
            <a:avLst>
              <a:gd fmla="val 16667" name="adj"/>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Proxima Nova"/>
                <a:ea typeface="Proxima Nova"/>
                <a:cs typeface="Proxima Nova"/>
                <a:sym typeface="Proxima Nova"/>
              </a:rPr>
              <a:t>Test </a:t>
            </a:r>
            <a:r>
              <a:rPr b="1" lang="en" sz="2000">
                <a:latin typeface="Proxima Nova"/>
                <a:ea typeface="Proxima Nova"/>
                <a:cs typeface="Proxima Nova"/>
                <a:sym typeface="Proxima Nova"/>
              </a:rPr>
              <a:t>Dataset Evaluation - Accuracy Score &amp; Confusion Matrix</a:t>
            </a:r>
            <a:endParaRPr b="1" i="0" sz="2000" u="none" cap="none" strike="noStrike">
              <a:latin typeface="Proxima Nova"/>
              <a:ea typeface="Proxima Nova"/>
              <a:cs typeface="Proxima Nova"/>
              <a:sym typeface="Proxima Nova"/>
            </a:endParaRPr>
          </a:p>
        </p:txBody>
      </p:sp>
      <p:sp>
        <p:nvSpPr>
          <p:cNvPr id="628" name="Google Shape;628;p72"/>
          <p:cNvSpPr/>
          <p:nvPr/>
        </p:nvSpPr>
        <p:spPr>
          <a:xfrm>
            <a:off x="4044850" y="442275"/>
            <a:ext cx="33243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2100">
                <a:latin typeface="Proxima Nova"/>
                <a:ea typeface="Proxima Nova"/>
                <a:cs typeface="Proxima Nova"/>
                <a:sym typeface="Proxima Nova"/>
              </a:rPr>
              <a:t>Logistic Regression Model</a:t>
            </a:r>
            <a:endParaRPr i="0" sz="2100" u="none" cap="none" strike="noStrike">
              <a:latin typeface="Proxima Nova"/>
              <a:ea typeface="Proxima Nova"/>
              <a:cs typeface="Proxima Nova"/>
              <a:sym typeface="Proxima Nova"/>
            </a:endParaRPr>
          </a:p>
        </p:txBody>
      </p:sp>
      <p:sp>
        <p:nvSpPr>
          <p:cNvPr id="629" name="Google Shape;629;p72"/>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3"/>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
        <p:nvSpPr>
          <p:cNvPr id="635" name="Google Shape;635;p73"/>
          <p:cNvSpPr/>
          <p:nvPr/>
        </p:nvSpPr>
        <p:spPr>
          <a:xfrm>
            <a:off x="273550" y="437325"/>
            <a:ext cx="3522900" cy="441900"/>
          </a:xfrm>
          <a:prstGeom prst="roundRect">
            <a:avLst>
              <a:gd fmla="val 16667" name="adj"/>
            </a:avLst>
          </a:prstGeom>
          <a:solidFill>
            <a:srgbClr val="EAD1D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MODEL BUILDING</a:t>
            </a:r>
            <a:endParaRPr sz="3000">
              <a:latin typeface="Proxima Nova"/>
              <a:ea typeface="Proxima Nova"/>
              <a:cs typeface="Proxima Nova"/>
              <a:sym typeface="Proxima Nova"/>
            </a:endParaRPr>
          </a:p>
        </p:txBody>
      </p:sp>
      <p:sp>
        <p:nvSpPr>
          <p:cNvPr id="636" name="Google Shape;636;p73"/>
          <p:cNvSpPr/>
          <p:nvPr/>
        </p:nvSpPr>
        <p:spPr>
          <a:xfrm>
            <a:off x="2398025" y="1381225"/>
            <a:ext cx="1831800" cy="432000"/>
          </a:xfrm>
          <a:prstGeom prst="roundRect">
            <a:avLst>
              <a:gd fmla="val 16667" name="adj"/>
            </a:avLst>
          </a:prstGeom>
          <a:solidFill>
            <a:srgbClr val="F4CCCC"/>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100">
                <a:latin typeface="Proxima Nova"/>
                <a:ea typeface="Proxima Nova"/>
                <a:cs typeface="Proxima Nova"/>
                <a:sym typeface="Proxima Nova"/>
              </a:rPr>
              <a:t>Future Work</a:t>
            </a:r>
            <a:endParaRPr b="1" i="0" sz="2100" u="none" cap="none" strike="noStrike">
              <a:latin typeface="Proxima Nova"/>
              <a:ea typeface="Proxima Nova"/>
              <a:cs typeface="Proxima Nova"/>
              <a:sym typeface="Proxima Nova"/>
            </a:endParaRPr>
          </a:p>
        </p:txBody>
      </p:sp>
      <p:sp>
        <p:nvSpPr>
          <p:cNvPr id="637" name="Google Shape;637;p73"/>
          <p:cNvSpPr/>
          <p:nvPr/>
        </p:nvSpPr>
        <p:spPr>
          <a:xfrm>
            <a:off x="2398025" y="2099550"/>
            <a:ext cx="3174000" cy="163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Random forest </a:t>
            </a:r>
            <a:endParaRPr sz="1600">
              <a:solidFill>
                <a:schemeClr val="dk1"/>
              </a:solidFill>
              <a:latin typeface="Proxima Nova"/>
              <a:ea typeface="Proxima Nova"/>
              <a:cs typeface="Proxima Nova"/>
              <a:sym typeface="Proxima Nova"/>
            </a:endParaRPr>
          </a:p>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Decision tree</a:t>
            </a:r>
            <a:endParaRPr sz="1600">
              <a:solidFill>
                <a:schemeClr val="dk1"/>
              </a:solidFill>
              <a:latin typeface="Proxima Nova"/>
              <a:ea typeface="Proxima Nova"/>
              <a:cs typeface="Proxima Nova"/>
              <a:sym typeface="Proxima Nova"/>
            </a:endParaRPr>
          </a:p>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Naive Bayes</a:t>
            </a:r>
            <a:endParaRPr sz="1600">
              <a:solidFill>
                <a:schemeClr val="dk1"/>
              </a:solidFill>
              <a:latin typeface="Proxima Nova"/>
              <a:ea typeface="Proxima Nova"/>
              <a:cs typeface="Proxima Nova"/>
              <a:sym typeface="Proxima Nova"/>
            </a:endParaRPr>
          </a:p>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Gradient Boost</a:t>
            </a:r>
            <a:endParaRPr sz="1600">
              <a:solidFill>
                <a:schemeClr val="dk1"/>
              </a:solidFill>
              <a:latin typeface="Proxima Nova"/>
              <a:ea typeface="Proxima Nova"/>
              <a:cs typeface="Proxima Nova"/>
              <a:sym typeface="Proxima Nova"/>
            </a:endParaRPr>
          </a:p>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Adaboost</a:t>
            </a:r>
            <a:endParaRPr sz="1600">
              <a:solidFill>
                <a:schemeClr val="dk1"/>
              </a:solidFill>
              <a:latin typeface="Proxima Nova"/>
              <a:ea typeface="Proxima Nova"/>
              <a:cs typeface="Proxima Nova"/>
              <a:sym typeface="Proxima Nova"/>
            </a:endParaRPr>
          </a:p>
          <a:p>
            <a:pPr indent="-330200" lvl="0" marL="457200" marR="584200" rtl="0" algn="just">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XGboost</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4"/>
          <p:cNvSpPr/>
          <p:nvPr/>
        </p:nvSpPr>
        <p:spPr>
          <a:xfrm rot="5400000">
            <a:off x="2032275" y="-414825"/>
            <a:ext cx="1641600" cy="5706000"/>
          </a:xfrm>
          <a:prstGeom prst="round2SameRect">
            <a:avLst>
              <a:gd fmla="val 16667"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4"/>
          <p:cNvSpPr txBox="1"/>
          <p:nvPr/>
        </p:nvSpPr>
        <p:spPr>
          <a:xfrm>
            <a:off x="0" y="2130375"/>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Calibri"/>
                <a:ea typeface="Calibri"/>
                <a:cs typeface="Calibri"/>
                <a:sym typeface="Calibri"/>
              </a:rPr>
              <a:t>THANK YOU</a:t>
            </a:r>
            <a:endParaRPr b="1" sz="3200">
              <a:latin typeface="Calibri"/>
              <a:ea typeface="Calibri"/>
              <a:cs typeface="Calibri"/>
              <a:sym typeface="Calibri"/>
            </a:endParaRPr>
          </a:p>
        </p:txBody>
      </p:sp>
      <p:pic>
        <p:nvPicPr>
          <p:cNvPr id="644" name="Google Shape;644;p7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pic>
        <p:nvPicPr>
          <p:cNvPr id="645" name="Google Shape;645;p74"/>
          <p:cNvPicPr preferRelativeResize="0"/>
          <p:nvPr/>
        </p:nvPicPr>
        <p:blipFill rotWithShape="1">
          <a:blip r:embed="rId3">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542475" y="1279400"/>
            <a:ext cx="3742075" cy="3074524"/>
          </a:xfrm>
          <a:prstGeom prst="rect">
            <a:avLst/>
          </a:prstGeom>
          <a:noFill/>
          <a:ln>
            <a:noFill/>
          </a:ln>
        </p:spPr>
      </p:pic>
      <p:pic>
        <p:nvPicPr>
          <p:cNvPr id="114" name="Google Shape;114;p19"/>
          <p:cNvPicPr preferRelativeResize="0"/>
          <p:nvPr/>
        </p:nvPicPr>
        <p:blipFill>
          <a:blip r:embed="rId4">
            <a:alphaModFix/>
          </a:blip>
          <a:stretch>
            <a:fillRect/>
          </a:stretch>
        </p:blipFill>
        <p:spPr>
          <a:xfrm>
            <a:off x="4932550" y="1381013"/>
            <a:ext cx="3445550" cy="2871300"/>
          </a:xfrm>
          <a:prstGeom prst="rect">
            <a:avLst/>
          </a:prstGeom>
          <a:noFill/>
          <a:ln>
            <a:noFill/>
          </a:ln>
        </p:spPr>
      </p:pic>
      <p:sp>
        <p:nvSpPr>
          <p:cNvPr id="115" name="Google Shape;115;p19"/>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116" name="Google Shape;116;p19"/>
          <p:cNvPicPr preferRelativeResize="0"/>
          <p:nvPr/>
        </p:nvPicPr>
        <p:blipFill rotWithShape="1">
          <a:blip r:embed="rId5">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1024675" y="948675"/>
            <a:ext cx="7152700" cy="3861150"/>
          </a:xfrm>
          <a:prstGeom prst="rect">
            <a:avLst/>
          </a:prstGeom>
          <a:noFill/>
          <a:ln>
            <a:noFill/>
          </a:ln>
        </p:spPr>
      </p:pic>
      <p:sp>
        <p:nvSpPr>
          <p:cNvPr id="122" name="Google Shape;122;p20"/>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123" name="Google Shape;123;p20"/>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690375" y="1052750"/>
            <a:ext cx="7763249" cy="3634350"/>
          </a:xfrm>
          <a:prstGeom prst="rect">
            <a:avLst/>
          </a:prstGeom>
          <a:noFill/>
          <a:ln>
            <a:noFill/>
          </a:ln>
        </p:spPr>
      </p:pic>
      <p:sp>
        <p:nvSpPr>
          <p:cNvPr id="129" name="Google Shape;129;p21"/>
          <p:cNvSpPr/>
          <p:nvPr/>
        </p:nvSpPr>
        <p:spPr>
          <a:xfrm>
            <a:off x="251150" y="321475"/>
            <a:ext cx="3596400" cy="4419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INDUSTRY REVIEW</a:t>
            </a:r>
            <a:endParaRPr sz="3000">
              <a:latin typeface="Proxima Nova"/>
              <a:ea typeface="Proxima Nova"/>
              <a:cs typeface="Proxima Nova"/>
              <a:sym typeface="Proxima Nova"/>
            </a:endParaRPr>
          </a:p>
        </p:txBody>
      </p:sp>
      <p:pic>
        <p:nvPicPr>
          <p:cNvPr id="130" name="Google Shape;130;p21"/>
          <p:cNvPicPr preferRelativeResize="0"/>
          <p:nvPr/>
        </p:nvPicPr>
        <p:blipFill rotWithShape="1">
          <a:blip r:embed="rId4">
            <a:alphaModFix/>
          </a:blip>
          <a:srcRect b="21480" l="0" r="0" t="26933"/>
          <a:stretch/>
        </p:blipFill>
        <p:spPr>
          <a:xfrm>
            <a:off x="7461850" y="161350"/>
            <a:ext cx="1448851" cy="39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9CBEF7"/>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